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6E2989-CDB0-4507-BC73-1C8507BE9E46}" type="datetimeFigureOut">
              <a:rPr lang="en-US" smtClean="0"/>
              <a:pPr/>
              <a:t>3/23/2011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B45D91-D381-467F-9A96-5E32738AE6C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12B1F3C-5352-4A05-95D3-5110DED17CB4}" type="datetimeFigureOut">
              <a:rPr lang="en-US" smtClean="0"/>
              <a:pPr/>
              <a:t>3/23/2011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7C2BAD1-1E51-4E0C-B545-3CBFA8E7DA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fld id="{412B1F3C-5352-4A05-95D3-5110DED17CB4}" type="datetimeFigureOut">
              <a:rPr lang="en-US" smtClean="0"/>
              <a:pPr/>
              <a:t>3/23/2011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fld id="{97C2BAD1-1E51-4E0C-B545-3CBFA8E7DA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FotoMaestroEkonomi/Ricardo.gif"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FotoMaestroEkonomi/Ricardo.gif"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470025"/>
          </a:xfrm>
        </p:spPr>
        <p:txBody>
          <a:bodyPr/>
          <a:lstStyle/>
          <a:p>
            <a:r>
              <a:rPr lang="en-US" b="1" dirty="0" smtClean="0"/>
              <a:t>SEJARAH PEMIKIRAN EKONOMI</a:t>
            </a:r>
            <a:endParaRPr lang="en-US" b="1" dirty="0"/>
          </a:p>
        </p:txBody>
      </p:sp>
      <p:sp>
        <p:nvSpPr>
          <p:cNvPr id="4" name="Subtitle 2"/>
          <p:cNvSpPr>
            <a:spLocks noGrp="1"/>
          </p:cNvSpPr>
          <p:nvPr>
            <p:ph type="subTitle" idx="1"/>
          </p:nvPr>
        </p:nvSpPr>
        <p:spPr>
          <a:xfrm>
            <a:off x="914400" y="2133600"/>
            <a:ext cx="3429000" cy="1752600"/>
          </a:xfrm>
        </p:spPr>
        <p:txBody>
          <a:bodyPr/>
          <a:lstStyle/>
          <a:p>
            <a:pPr algn="l"/>
            <a:r>
              <a:rPr lang="en-US" dirty="0" err="1" smtClean="0">
                <a:solidFill>
                  <a:schemeClr val="tx1"/>
                </a:solidFill>
              </a:rPr>
              <a:t>Pokok</a:t>
            </a:r>
            <a:r>
              <a:rPr lang="en-US" dirty="0" smtClean="0">
                <a:solidFill>
                  <a:schemeClr val="tx1"/>
                </a:solidFill>
              </a:rPr>
              <a:t> </a:t>
            </a:r>
            <a:r>
              <a:rPr lang="en-US" dirty="0" err="1" smtClean="0">
                <a:solidFill>
                  <a:schemeClr val="tx1"/>
                </a:solidFill>
              </a:rPr>
              <a:t>Bahasan</a:t>
            </a:r>
            <a:r>
              <a:rPr lang="en-US" dirty="0" smtClean="0">
                <a:solidFill>
                  <a:schemeClr val="tx1"/>
                </a:solidFill>
              </a:rPr>
              <a:t> : </a:t>
            </a:r>
          </a:p>
          <a:p>
            <a:pPr marL="463550" algn="l">
              <a:buFont typeface="Wingdings" pitchFamily="2" charset="2"/>
              <a:buChar char="§"/>
            </a:pPr>
            <a:r>
              <a:rPr lang="en-US" dirty="0" err="1" smtClean="0">
                <a:solidFill>
                  <a:schemeClr val="tx1"/>
                </a:solidFill>
              </a:rPr>
              <a:t>Merkantilisme</a:t>
            </a:r>
            <a:endParaRPr lang="en-US" dirty="0" smtClean="0">
              <a:solidFill>
                <a:schemeClr val="tx1"/>
              </a:solidFill>
            </a:endParaRPr>
          </a:p>
          <a:p>
            <a:pPr marL="463550" algn="l">
              <a:buFont typeface="Wingdings" pitchFamily="2" charset="2"/>
              <a:buChar char="§"/>
            </a:pPr>
            <a:r>
              <a:rPr lang="en-US" dirty="0" err="1" smtClean="0">
                <a:solidFill>
                  <a:schemeClr val="tx1"/>
                </a:solidFill>
              </a:rPr>
              <a:t>Klasik</a:t>
            </a:r>
            <a:endParaRPr lang="en-US" dirty="0">
              <a:solidFill>
                <a:schemeClr val="tx1"/>
              </a:solidFill>
            </a:endParaRPr>
          </a:p>
        </p:txBody>
      </p:sp>
      <p:sp>
        <p:nvSpPr>
          <p:cNvPr id="5" name="TextBox 4"/>
          <p:cNvSpPr txBox="1"/>
          <p:nvPr/>
        </p:nvSpPr>
        <p:spPr>
          <a:xfrm>
            <a:off x="3962400" y="4159984"/>
            <a:ext cx="3886200" cy="1631216"/>
          </a:xfrm>
          <a:prstGeom prst="rect">
            <a:avLst/>
          </a:prstGeom>
          <a:noFill/>
        </p:spPr>
        <p:txBody>
          <a:bodyPr wrap="square" rtlCol="0">
            <a:spAutoFit/>
          </a:bodyPr>
          <a:lstStyle/>
          <a:p>
            <a:r>
              <a:rPr lang="en-US" sz="2000" dirty="0" smtClean="0"/>
              <a:t>TIM PENGAJAR :</a:t>
            </a:r>
          </a:p>
          <a:p>
            <a:pPr marL="342900" indent="-342900">
              <a:buAutoNum type="arabicPeriod"/>
            </a:pPr>
            <a:r>
              <a:rPr lang="en-US" sz="2000" dirty="0" smtClean="0"/>
              <a:t>Dr. Ir. </a:t>
            </a:r>
            <a:r>
              <a:rPr lang="en-US" sz="2000" dirty="0" err="1" smtClean="0"/>
              <a:t>Aceng</a:t>
            </a:r>
            <a:r>
              <a:rPr lang="en-US" sz="2000" dirty="0" smtClean="0"/>
              <a:t> </a:t>
            </a:r>
            <a:r>
              <a:rPr lang="en-US" sz="2000" dirty="0" err="1" smtClean="0"/>
              <a:t>Hidayat</a:t>
            </a:r>
            <a:r>
              <a:rPr lang="en-US" sz="2000" dirty="0" smtClean="0"/>
              <a:t>, MT</a:t>
            </a:r>
          </a:p>
          <a:p>
            <a:pPr marL="342900" indent="-342900">
              <a:buAutoNum type="arabicPeriod"/>
            </a:pPr>
            <a:r>
              <a:rPr lang="en-US" sz="2000" dirty="0" smtClean="0"/>
              <a:t>Ir. </a:t>
            </a:r>
            <a:r>
              <a:rPr lang="en-US" sz="2000" dirty="0" err="1" smtClean="0"/>
              <a:t>Ujang</a:t>
            </a:r>
            <a:r>
              <a:rPr lang="en-US" sz="2000" dirty="0" smtClean="0"/>
              <a:t> </a:t>
            </a:r>
            <a:r>
              <a:rPr lang="en-US" sz="2000" dirty="0" err="1" smtClean="0"/>
              <a:t>Sehabudin</a:t>
            </a:r>
            <a:endParaRPr lang="en-US" sz="2000" dirty="0" smtClean="0"/>
          </a:p>
          <a:p>
            <a:pPr marL="342900" indent="-342900">
              <a:buAutoNum type="arabicPeriod"/>
            </a:pPr>
            <a:r>
              <a:rPr lang="en-US" sz="2000" dirty="0" smtClean="0"/>
              <a:t>Rizal Bahtiar, </a:t>
            </a:r>
            <a:r>
              <a:rPr lang="en-US" sz="2000" dirty="0" err="1" smtClean="0"/>
              <a:t>SPi</a:t>
            </a:r>
            <a:r>
              <a:rPr lang="en-US" sz="2000" dirty="0" smtClean="0"/>
              <a:t>, </a:t>
            </a:r>
            <a:r>
              <a:rPr lang="en-US" sz="2000" dirty="0" err="1" smtClean="0"/>
              <a:t>Msi</a:t>
            </a:r>
            <a:endParaRPr lang="en-US" sz="2000" dirty="0" smtClean="0"/>
          </a:p>
          <a:p>
            <a:pPr marL="342900" indent="-342900">
              <a:buAutoNum type="arabicPeriod"/>
            </a:pPr>
            <a:r>
              <a:rPr lang="en-US" sz="2000" dirty="0" err="1" smtClean="0"/>
              <a:t>Kastana</a:t>
            </a:r>
            <a:r>
              <a:rPr lang="en-US" sz="2000" dirty="0" smtClean="0"/>
              <a:t> </a:t>
            </a:r>
            <a:r>
              <a:rPr lang="en-US" sz="2000" dirty="0" err="1" smtClean="0"/>
              <a:t>Sapanli</a:t>
            </a:r>
            <a:r>
              <a:rPr lang="en-US" sz="2000" dirty="0" smtClean="0"/>
              <a:t>, </a:t>
            </a:r>
            <a:r>
              <a:rPr lang="en-US" sz="2000" dirty="0" err="1" smtClean="0"/>
              <a:t>SPi</a:t>
            </a:r>
            <a:r>
              <a:rPr lang="en-US" sz="2000" dirty="0" smtClean="0"/>
              <a:t>, </a:t>
            </a:r>
            <a:r>
              <a:rPr lang="en-US" sz="2000" dirty="0" err="1" smtClean="0"/>
              <a:t>MSi</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685800" y="533400"/>
            <a:ext cx="7467600" cy="584775"/>
          </a:xfrm>
          <a:prstGeom prst="rect">
            <a:avLst/>
          </a:prstGeom>
          <a:noFill/>
          <a:ln w="9525">
            <a:noFill/>
            <a:miter lim="800000"/>
            <a:headEnd/>
            <a:tailEnd/>
          </a:ln>
          <a:effectLst/>
        </p:spPr>
        <p:txBody>
          <a:bodyPr wrap="square">
            <a:spAutoFit/>
          </a:bodyPr>
          <a:lstStyle/>
          <a:p>
            <a:pPr algn="ctr">
              <a:spcBef>
                <a:spcPct val="50000"/>
              </a:spcBef>
            </a:pPr>
            <a:r>
              <a:rPr lang="en-US" sz="3200" b="1" dirty="0">
                <a:latin typeface="Arial" charset="0"/>
              </a:rPr>
              <a:t>SEKILAS </a:t>
            </a:r>
            <a:r>
              <a:rPr lang="en-US" sz="3200" b="1" dirty="0" smtClean="0">
                <a:latin typeface="Arial" charset="0"/>
              </a:rPr>
              <a:t>TENTANG ADAM SMITH</a:t>
            </a:r>
            <a:endParaRPr lang="en-US" sz="3200" b="1" dirty="0">
              <a:latin typeface="Arial" charset="0"/>
            </a:endParaRPr>
          </a:p>
        </p:txBody>
      </p:sp>
      <p:sp>
        <p:nvSpPr>
          <p:cNvPr id="43013" name="Text Box 5"/>
          <p:cNvSpPr txBox="1">
            <a:spLocks noChangeArrowheads="1"/>
          </p:cNvSpPr>
          <p:nvPr/>
        </p:nvSpPr>
        <p:spPr bwMode="auto">
          <a:xfrm>
            <a:off x="762000" y="1828800"/>
            <a:ext cx="7848600" cy="3139321"/>
          </a:xfrm>
          <a:prstGeom prst="rect">
            <a:avLst/>
          </a:prstGeom>
          <a:noFill/>
          <a:ln w="9525">
            <a:noFill/>
            <a:miter lim="800000"/>
            <a:headEnd/>
            <a:tailEnd/>
          </a:ln>
          <a:effectLst/>
        </p:spPr>
        <p:txBody>
          <a:bodyPr wrap="square">
            <a:spAutoFit/>
          </a:bodyPr>
          <a:lstStyle/>
          <a:p>
            <a:pPr marL="174625" indent="-174625" algn="just">
              <a:lnSpc>
                <a:spcPct val="110000"/>
              </a:lnSpc>
              <a:buFontTx/>
              <a:buChar char="•"/>
            </a:pPr>
            <a:r>
              <a:rPr lang="en-US" sz="2000" dirty="0" err="1">
                <a:latin typeface="Arial" charset="0"/>
              </a:rPr>
              <a:t>Lahir</a:t>
            </a:r>
            <a:r>
              <a:rPr lang="en-US" sz="2000" dirty="0">
                <a:latin typeface="Arial" charset="0"/>
              </a:rPr>
              <a:t> </a:t>
            </a:r>
            <a:r>
              <a:rPr lang="en-US" sz="2000" dirty="0" err="1">
                <a:latin typeface="Arial" charset="0"/>
              </a:rPr>
              <a:t>di</a:t>
            </a:r>
            <a:r>
              <a:rPr lang="en-US" sz="2000" dirty="0">
                <a:latin typeface="Arial" charset="0"/>
              </a:rPr>
              <a:t> era </a:t>
            </a:r>
            <a:r>
              <a:rPr lang="en-US" sz="2000" dirty="0" err="1">
                <a:latin typeface="Arial" charset="0"/>
              </a:rPr>
              <a:t>pencerahan</a:t>
            </a:r>
            <a:r>
              <a:rPr lang="en-US" sz="2000" dirty="0">
                <a:latin typeface="Arial" charset="0"/>
              </a:rPr>
              <a:t> </a:t>
            </a:r>
            <a:r>
              <a:rPr lang="en-US" sz="2000" dirty="0" err="1">
                <a:latin typeface="Arial" charset="0"/>
              </a:rPr>
              <a:t>Scotlandia</a:t>
            </a:r>
            <a:r>
              <a:rPr lang="en-US" sz="2000" dirty="0">
                <a:latin typeface="Arial" charset="0"/>
              </a:rPr>
              <a:t>, </a:t>
            </a:r>
            <a:r>
              <a:rPr lang="en-US" sz="2000" dirty="0" err="1">
                <a:latin typeface="Arial" charset="0"/>
              </a:rPr>
              <a:t>di</a:t>
            </a:r>
            <a:r>
              <a:rPr lang="en-US" sz="2000" dirty="0">
                <a:latin typeface="Arial" charset="0"/>
              </a:rPr>
              <a:t> </a:t>
            </a:r>
            <a:r>
              <a:rPr lang="en-US" sz="2000" dirty="0" err="1">
                <a:latin typeface="Arial" charset="0"/>
              </a:rPr>
              <a:t>Edinburrgh</a:t>
            </a:r>
            <a:r>
              <a:rPr lang="en-US" sz="2000" dirty="0">
                <a:latin typeface="Arial" charset="0"/>
              </a:rPr>
              <a:t> </a:t>
            </a:r>
            <a:r>
              <a:rPr lang="en-US" sz="2000" dirty="0" err="1">
                <a:latin typeface="Arial" charset="0"/>
              </a:rPr>
              <a:t>Juni</a:t>
            </a:r>
            <a:r>
              <a:rPr lang="en-US" sz="2000" dirty="0">
                <a:latin typeface="Arial" charset="0"/>
              </a:rPr>
              <a:t> 1723</a:t>
            </a:r>
          </a:p>
          <a:p>
            <a:pPr marL="174625" indent="-174625" algn="just">
              <a:lnSpc>
                <a:spcPct val="110000"/>
              </a:lnSpc>
              <a:buFontTx/>
              <a:buChar char="•"/>
            </a:pPr>
            <a:r>
              <a:rPr lang="en-US" sz="2000" dirty="0" err="1">
                <a:latin typeface="Arial" charset="0"/>
              </a:rPr>
              <a:t>Ayahnya</a:t>
            </a:r>
            <a:r>
              <a:rPr lang="en-US" sz="2000" dirty="0">
                <a:latin typeface="Arial" charset="0"/>
              </a:rPr>
              <a:t> </a:t>
            </a:r>
            <a:r>
              <a:rPr lang="en-US" sz="2000" dirty="0" err="1">
                <a:latin typeface="Arial" charset="0"/>
              </a:rPr>
              <a:t>seorang</a:t>
            </a:r>
            <a:r>
              <a:rPr lang="en-US" sz="2000" dirty="0">
                <a:latin typeface="Arial" charset="0"/>
              </a:rPr>
              <a:t> </a:t>
            </a:r>
            <a:r>
              <a:rPr lang="en-US" sz="2000" dirty="0" err="1">
                <a:latin typeface="Arial" charset="0"/>
              </a:rPr>
              <a:t>pegawai</a:t>
            </a:r>
            <a:r>
              <a:rPr lang="en-US" sz="2000" dirty="0">
                <a:latin typeface="Arial" charset="0"/>
              </a:rPr>
              <a:t> Bea </a:t>
            </a:r>
            <a:r>
              <a:rPr lang="en-US" sz="2000" dirty="0" err="1">
                <a:latin typeface="Arial" charset="0"/>
              </a:rPr>
              <a:t>Cukai</a:t>
            </a:r>
            <a:r>
              <a:rPr lang="en-US" sz="2000" dirty="0">
                <a:latin typeface="Arial" charset="0"/>
              </a:rPr>
              <a:t>, </a:t>
            </a:r>
            <a:r>
              <a:rPr lang="en-US" sz="2000" dirty="0" err="1">
                <a:latin typeface="Arial" charset="0"/>
              </a:rPr>
              <a:t>juga</a:t>
            </a:r>
            <a:r>
              <a:rPr lang="en-US" sz="2000" dirty="0">
                <a:latin typeface="Arial" charset="0"/>
              </a:rPr>
              <a:t> </a:t>
            </a:r>
            <a:r>
              <a:rPr lang="en-US" sz="2000" dirty="0" err="1">
                <a:latin typeface="Arial" charset="0"/>
              </a:rPr>
              <a:t>bernama</a:t>
            </a:r>
            <a:r>
              <a:rPr lang="en-US" sz="2000" dirty="0">
                <a:latin typeface="Arial" charset="0"/>
              </a:rPr>
              <a:t> Adam Smith. </a:t>
            </a:r>
            <a:r>
              <a:rPr lang="en-US" sz="2000" dirty="0" err="1">
                <a:latin typeface="Arial" charset="0"/>
              </a:rPr>
              <a:t>Pamannya</a:t>
            </a:r>
            <a:r>
              <a:rPr lang="en-US" sz="2000" dirty="0">
                <a:latin typeface="Arial" charset="0"/>
              </a:rPr>
              <a:t> </a:t>
            </a:r>
            <a:r>
              <a:rPr lang="en-US" sz="2000" dirty="0" err="1">
                <a:latin typeface="Arial" charset="0"/>
              </a:rPr>
              <a:t>dan</a:t>
            </a:r>
            <a:r>
              <a:rPr lang="en-US" sz="2000" dirty="0">
                <a:latin typeface="Arial" charset="0"/>
              </a:rPr>
              <a:t> </a:t>
            </a:r>
            <a:r>
              <a:rPr lang="en-US" sz="2000" dirty="0" err="1">
                <a:latin typeface="Arial" charset="0"/>
              </a:rPr>
              <a:t>sepupunya</a:t>
            </a:r>
            <a:r>
              <a:rPr lang="en-US" sz="2000" dirty="0">
                <a:latin typeface="Arial" charset="0"/>
              </a:rPr>
              <a:t> </a:t>
            </a:r>
            <a:r>
              <a:rPr lang="en-US" sz="2000" dirty="0" err="1">
                <a:latin typeface="Arial" charset="0"/>
              </a:rPr>
              <a:t>juga</a:t>
            </a:r>
            <a:r>
              <a:rPr lang="en-US" sz="2000" dirty="0">
                <a:latin typeface="Arial" charset="0"/>
              </a:rPr>
              <a:t> </a:t>
            </a:r>
            <a:r>
              <a:rPr lang="en-US" sz="2000" dirty="0" err="1">
                <a:latin typeface="Arial" charset="0"/>
              </a:rPr>
              <a:t>bernama</a:t>
            </a:r>
            <a:r>
              <a:rPr lang="en-US" sz="2000" dirty="0">
                <a:latin typeface="Arial" charset="0"/>
              </a:rPr>
              <a:t> Adam Smith</a:t>
            </a:r>
          </a:p>
          <a:p>
            <a:pPr marL="174625" indent="-174625" algn="just">
              <a:lnSpc>
                <a:spcPct val="110000"/>
              </a:lnSpc>
              <a:buFontTx/>
              <a:buChar char="•"/>
            </a:pPr>
            <a:r>
              <a:rPr lang="en-US" sz="2000" dirty="0">
                <a:latin typeface="Arial" charset="0"/>
              </a:rPr>
              <a:t>Adam smith </a:t>
            </a:r>
            <a:r>
              <a:rPr lang="en-US" sz="2000" dirty="0" err="1">
                <a:latin typeface="Arial" charset="0"/>
              </a:rPr>
              <a:t>juga</a:t>
            </a:r>
            <a:r>
              <a:rPr lang="en-US" sz="2000" dirty="0">
                <a:latin typeface="Arial" charset="0"/>
              </a:rPr>
              <a:t> </a:t>
            </a:r>
            <a:r>
              <a:rPr lang="en-US" sz="2000" dirty="0" err="1">
                <a:latin typeface="Arial" charset="0"/>
              </a:rPr>
              <a:t>sempat</a:t>
            </a:r>
            <a:r>
              <a:rPr lang="en-US" sz="2000" dirty="0">
                <a:latin typeface="Arial" charset="0"/>
              </a:rPr>
              <a:t> </a:t>
            </a:r>
            <a:r>
              <a:rPr lang="en-US" sz="2000" dirty="0" err="1">
                <a:latin typeface="Arial" charset="0"/>
              </a:rPr>
              <a:t>bekerja</a:t>
            </a:r>
            <a:r>
              <a:rPr lang="en-US" sz="2000" dirty="0">
                <a:latin typeface="Arial" charset="0"/>
              </a:rPr>
              <a:t> </a:t>
            </a:r>
            <a:r>
              <a:rPr lang="en-US" sz="2000" dirty="0" err="1">
                <a:latin typeface="Arial" charset="0"/>
              </a:rPr>
              <a:t>sebagai</a:t>
            </a:r>
            <a:r>
              <a:rPr lang="en-US" sz="2000" dirty="0">
                <a:latin typeface="Arial" charset="0"/>
              </a:rPr>
              <a:t> </a:t>
            </a:r>
            <a:r>
              <a:rPr lang="en-US" sz="2000" dirty="0" err="1">
                <a:latin typeface="Arial" charset="0"/>
              </a:rPr>
              <a:t>Komisaris</a:t>
            </a:r>
            <a:r>
              <a:rPr lang="en-US" sz="2000" dirty="0">
                <a:latin typeface="Arial" charset="0"/>
              </a:rPr>
              <a:t> Bea </a:t>
            </a:r>
            <a:r>
              <a:rPr lang="en-US" sz="2000" dirty="0" err="1">
                <a:latin typeface="Arial" charset="0"/>
              </a:rPr>
              <a:t>Cukai</a:t>
            </a:r>
            <a:r>
              <a:rPr lang="en-US" sz="2000" dirty="0">
                <a:latin typeface="Arial" charset="0"/>
              </a:rPr>
              <a:t>, </a:t>
            </a:r>
            <a:r>
              <a:rPr lang="en-US" sz="2000" dirty="0" err="1">
                <a:latin typeface="Arial" charset="0"/>
              </a:rPr>
              <a:t>suatu</a:t>
            </a:r>
            <a:r>
              <a:rPr lang="en-US" sz="2000" dirty="0">
                <a:latin typeface="Arial" charset="0"/>
              </a:rPr>
              <a:t> </a:t>
            </a:r>
            <a:r>
              <a:rPr lang="en-US" sz="2000" dirty="0" err="1">
                <a:latin typeface="Arial" charset="0"/>
              </a:rPr>
              <a:t>pekerjaan</a:t>
            </a:r>
            <a:r>
              <a:rPr lang="en-US" sz="2000" dirty="0">
                <a:latin typeface="Arial" charset="0"/>
              </a:rPr>
              <a:t> yang </a:t>
            </a:r>
            <a:r>
              <a:rPr lang="en-US" sz="2000" dirty="0" err="1">
                <a:latin typeface="Arial" charset="0"/>
              </a:rPr>
              <a:t>bertentangan</a:t>
            </a:r>
            <a:r>
              <a:rPr lang="en-US" sz="2000" dirty="0">
                <a:latin typeface="Arial" charset="0"/>
              </a:rPr>
              <a:t> </a:t>
            </a:r>
            <a:r>
              <a:rPr lang="en-US" sz="2000" dirty="0" err="1">
                <a:latin typeface="Arial" charset="0"/>
              </a:rPr>
              <a:t>dengan</a:t>
            </a:r>
            <a:r>
              <a:rPr lang="en-US" sz="2000" dirty="0">
                <a:latin typeface="Arial" charset="0"/>
              </a:rPr>
              <a:t> </a:t>
            </a:r>
            <a:r>
              <a:rPr lang="en-US" sz="2000" dirty="0" err="1">
                <a:latin typeface="Arial" charset="0"/>
              </a:rPr>
              <a:t>ideologi</a:t>
            </a:r>
            <a:r>
              <a:rPr lang="en-US" sz="2000" dirty="0">
                <a:latin typeface="Arial" charset="0"/>
              </a:rPr>
              <a:t> </a:t>
            </a:r>
            <a:r>
              <a:rPr lang="en-US" sz="2000" dirty="0" err="1">
                <a:latin typeface="Arial" charset="0"/>
              </a:rPr>
              <a:t>perdagangan</a:t>
            </a:r>
            <a:r>
              <a:rPr lang="en-US" sz="2000" dirty="0">
                <a:latin typeface="Arial" charset="0"/>
              </a:rPr>
              <a:t> </a:t>
            </a:r>
            <a:r>
              <a:rPr lang="en-US" sz="2000" dirty="0" err="1">
                <a:latin typeface="Arial" charset="0"/>
              </a:rPr>
              <a:t>bebas</a:t>
            </a:r>
            <a:r>
              <a:rPr lang="en-US" sz="2000" dirty="0">
                <a:latin typeface="Arial" charset="0"/>
              </a:rPr>
              <a:t> yang </a:t>
            </a:r>
            <a:r>
              <a:rPr lang="en-US" sz="2000" dirty="0" err="1">
                <a:latin typeface="Arial" charset="0"/>
              </a:rPr>
              <a:t>diperjuangkannya</a:t>
            </a:r>
            <a:r>
              <a:rPr lang="en-US" sz="2000" dirty="0">
                <a:latin typeface="Arial" charset="0"/>
              </a:rPr>
              <a:t>.</a:t>
            </a:r>
          </a:p>
          <a:p>
            <a:pPr marL="174625" indent="-174625" algn="just">
              <a:lnSpc>
                <a:spcPct val="110000"/>
              </a:lnSpc>
              <a:buFontTx/>
              <a:buChar char="•"/>
            </a:pPr>
            <a:r>
              <a:rPr lang="en-US" sz="2000" dirty="0" err="1">
                <a:latin typeface="Arial" charset="0"/>
              </a:rPr>
              <a:t>Seorang</a:t>
            </a:r>
            <a:r>
              <a:rPr lang="en-US" sz="2000" dirty="0">
                <a:latin typeface="Arial" charset="0"/>
              </a:rPr>
              <a:t> professor </a:t>
            </a:r>
            <a:r>
              <a:rPr lang="en-US" sz="2000" dirty="0" err="1">
                <a:latin typeface="Arial" charset="0"/>
              </a:rPr>
              <a:t>linglung</a:t>
            </a:r>
            <a:r>
              <a:rPr lang="en-US" sz="2000" dirty="0">
                <a:latin typeface="Arial" charset="0"/>
              </a:rPr>
              <a:t> </a:t>
            </a:r>
            <a:r>
              <a:rPr lang="en-US" sz="2000" dirty="0" err="1">
                <a:latin typeface="Arial" charset="0"/>
              </a:rPr>
              <a:t>di</a:t>
            </a:r>
            <a:r>
              <a:rPr lang="en-US" sz="2000" dirty="0">
                <a:latin typeface="Arial" charset="0"/>
              </a:rPr>
              <a:t> Glasgow University yang </a:t>
            </a:r>
            <a:r>
              <a:rPr lang="en-US" sz="2000" dirty="0" err="1">
                <a:latin typeface="Arial" charset="0"/>
              </a:rPr>
              <a:t>tidak</a:t>
            </a:r>
            <a:r>
              <a:rPr lang="en-US" sz="2000" dirty="0">
                <a:latin typeface="Arial" charset="0"/>
              </a:rPr>
              <a:t> </a:t>
            </a:r>
            <a:r>
              <a:rPr lang="en-US" sz="2000" dirty="0" err="1">
                <a:latin typeface="Arial" charset="0"/>
              </a:rPr>
              <a:t>sempat</a:t>
            </a:r>
            <a:r>
              <a:rPr lang="en-US" sz="2000" dirty="0">
                <a:latin typeface="Arial" charset="0"/>
              </a:rPr>
              <a:t> </a:t>
            </a:r>
            <a:r>
              <a:rPr lang="en-US" sz="2000" dirty="0" err="1">
                <a:latin typeface="Arial" charset="0"/>
              </a:rPr>
              <a:t>menikah</a:t>
            </a:r>
            <a:r>
              <a:rPr lang="en-US" sz="2000" dirty="0">
                <a:latin typeface="Arial" charset="0"/>
              </a:rPr>
              <a:t>.</a:t>
            </a:r>
          </a:p>
          <a:p>
            <a:pPr marL="174625" indent="-174625" algn="just">
              <a:lnSpc>
                <a:spcPct val="110000"/>
              </a:lnSpc>
              <a:buFontTx/>
              <a:buChar char="•"/>
            </a:pPr>
            <a:r>
              <a:rPr lang="en-US" sz="2000" dirty="0" err="1">
                <a:latin typeface="Arial" charset="0"/>
              </a:rPr>
              <a:t>Meninggal</a:t>
            </a:r>
            <a:r>
              <a:rPr lang="en-US" sz="2000" dirty="0">
                <a:latin typeface="Arial" charset="0"/>
              </a:rPr>
              <a:t> 17 </a:t>
            </a:r>
            <a:r>
              <a:rPr lang="en-US" sz="2000" dirty="0" err="1">
                <a:latin typeface="Arial" charset="0"/>
              </a:rPr>
              <a:t>Juli</a:t>
            </a:r>
            <a:r>
              <a:rPr lang="en-US" sz="2000" dirty="0">
                <a:latin typeface="Arial" charset="0"/>
              </a:rPr>
              <a:t> 1790.</a:t>
            </a:r>
            <a:endParaRPr lang="id-ID" sz="2000"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3"/>
                                        </p:tgtEl>
                                        <p:attrNameLst>
                                          <p:attrName>style.visibility</p:attrName>
                                        </p:attrNameLst>
                                      </p:cBhvr>
                                      <p:to>
                                        <p:strVal val="visible"/>
                                      </p:to>
                                    </p:set>
                                    <p:anim calcmode="lin" valueType="num">
                                      <p:cBhvr additive="base">
                                        <p:cTn id="7" dur="500" fill="hold"/>
                                        <p:tgtEl>
                                          <p:spTgt spid="43013"/>
                                        </p:tgtEl>
                                        <p:attrNameLst>
                                          <p:attrName>ppt_x</p:attrName>
                                        </p:attrNameLst>
                                      </p:cBhvr>
                                      <p:tavLst>
                                        <p:tav tm="0">
                                          <p:val>
                                            <p:strVal val="#ppt_x"/>
                                          </p:val>
                                        </p:tav>
                                        <p:tav tm="100000">
                                          <p:val>
                                            <p:strVal val="#ppt_x"/>
                                          </p:val>
                                        </p:tav>
                                      </p:tavLst>
                                    </p:anim>
                                    <p:anim calcmode="lin" valueType="num">
                                      <p:cBhvr additive="base">
                                        <p:cTn id="8" dur="500" fill="hold"/>
                                        <p:tgtEl>
                                          <p:spTgt spid="430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Text Box 4"/>
          <p:cNvSpPr txBox="1">
            <a:spLocks noChangeArrowheads="1"/>
          </p:cNvSpPr>
          <p:nvPr/>
        </p:nvSpPr>
        <p:spPr bwMode="auto">
          <a:xfrm>
            <a:off x="762000" y="1371600"/>
            <a:ext cx="7543800" cy="3937000"/>
          </a:xfrm>
          <a:prstGeom prst="rect">
            <a:avLst/>
          </a:prstGeom>
          <a:noFill/>
          <a:ln w="12700" cap="sq">
            <a:noFill/>
            <a:miter lim="800000"/>
            <a:headEnd type="none" w="sm" len="sm"/>
            <a:tailEnd type="none" w="sm" len="sm"/>
          </a:ln>
          <a:effectLst/>
        </p:spPr>
        <p:txBody>
          <a:bodyPr>
            <a:spAutoFit/>
          </a:bodyPr>
          <a:lstStyle/>
          <a:p>
            <a:pPr marL="261938" indent="-261938" algn="just">
              <a:buFontTx/>
              <a:buChar char="•"/>
            </a:pPr>
            <a:r>
              <a:rPr lang="en-US" sz="1800" dirty="0">
                <a:latin typeface="Arial" charset="0"/>
              </a:rPr>
              <a:t>K</a:t>
            </a:r>
            <a:r>
              <a:rPr lang="id-ID" sz="1800" dirty="0">
                <a:latin typeface="Arial" charset="0"/>
              </a:rPr>
              <a:t>ebebasan </a:t>
            </a:r>
            <a:r>
              <a:rPr lang="en-US" sz="1800" dirty="0" err="1">
                <a:latin typeface="Arial" charset="0"/>
              </a:rPr>
              <a:t>alamiah</a:t>
            </a:r>
            <a:r>
              <a:rPr lang="en-US" sz="1800" dirty="0">
                <a:latin typeface="Arial" charset="0"/>
              </a:rPr>
              <a:t> </a:t>
            </a:r>
            <a:r>
              <a:rPr lang="id-ID" sz="1800" dirty="0">
                <a:latin typeface="Arial" charset="0"/>
              </a:rPr>
              <a:t>(freedom): </a:t>
            </a:r>
            <a:r>
              <a:rPr lang="en-US" sz="1800" dirty="0" err="1">
                <a:latin typeface="Arial" charset="0"/>
              </a:rPr>
              <a:t>kebebasan</a:t>
            </a:r>
            <a:r>
              <a:rPr lang="en-US" sz="1800" dirty="0">
                <a:latin typeface="Arial" charset="0"/>
              </a:rPr>
              <a:t> </a:t>
            </a:r>
            <a:r>
              <a:rPr lang="en-US" sz="1800" dirty="0" err="1">
                <a:latin typeface="Arial" charset="0"/>
              </a:rPr>
              <a:t>asasi</a:t>
            </a:r>
            <a:r>
              <a:rPr lang="en-US" sz="1800" dirty="0">
                <a:latin typeface="Arial" charset="0"/>
              </a:rPr>
              <a:t> </a:t>
            </a:r>
            <a:r>
              <a:rPr lang="en-US" sz="1800" dirty="0" err="1">
                <a:latin typeface="Arial" charset="0"/>
              </a:rPr>
              <a:t>individu</a:t>
            </a:r>
            <a:r>
              <a:rPr lang="en-US" sz="1800" dirty="0">
                <a:latin typeface="Arial" charset="0"/>
              </a:rPr>
              <a:t> </a:t>
            </a:r>
            <a:r>
              <a:rPr lang="id-ID" sz="1800" dirty="0">
                <a:latin typeface="Arial" charset="0"/>
              </a:rPr>
              <a:t>untuk memproduksi, menukarkan, memperdagangkan barang, tenaga kerja dan modal (kapital)</a:t>
            </a:r>
            <a:r>
              <a:rPr lang="en-US" sz="1800" dirty="0">
                <a:latin typeface="Arial" charset="0"/>
              </a:rPr>
              <a:t>--- </a:t>
            </a:r>
            <a:r>
              <a:rPr lang="en-US" sz="1800" dirty="0" err="1">
                <a:latin typeface="Arial" charset="0"/>
              </a:rPr>
              <a:t>perdagangan</a:t>
            </a:r>
            <a:r>
              <a:rPr lang="en-US" sz="1800" dirty="0">
                <a:latin typeface="Arial" charset="0"/>
              </a:rPr>
              <a:t> </a:t>
            </a:r>
            <a:r>
              <a:rPr lang="en-US" sz="1800" dirty="0" err="1">
                <a:latin typeface="Arial" charset="0"/>
              </a:rPr>
              <a:t>bebas</a:t>
            </a:r>
            <a:r>
              <a:rPr lang="en-US" sz="1800" dirty="0">
                <a:latin typeface="Arial" charset="0"/>
              </a:rPr>
              <a:t> (anti </a:t>
            </a:r>
            <a:r>
              <a:rPr lang="en-US" sz="1800" dirty="0" err="1">
                <a:latin typeface="Arial" charset="0"/>
              </a:rPr>
              <a:t>monopoli</a:t>
            </a:r>
            <a:r>
              <a:rPr lang="en-US" sz="1800" dirty="0">
                <a:latin typeface="Arial" charset="0"/>
              </a:rPr>
              <a:t>)</a:t>
            </a:r>
          </a:p>
          <a:p>
            <a:pPr marL="261938" indent="-261938" algn="just">
              <a:buFontTx/>
              <a:buChar char="•"/>
            </a:pPr>
            <a:r>
              <a:rPr lang="en-US" sz="1800" dirty="0">
                <a:latin typeface="Arial" charset="0"/>
              </a:rPr>
              <a:t>Laissez faire: non </a:t>
            </a:r>
            <a:r>
              <a:rPr lang="en-US" sz="1800" dirty="0" err="1">
                <a:latin typeface="Arial" charset="0"/>
              </a:rPr>
              <a:t>intervensi</a:t>
            </a:r>
            <a:r>
              <a:rPr lang="en-US" sz="1800" dirty="0">
                <a:latin typeface="Arial" charset="0"/>
              </a:rPr>
              <a:t> </a:t>
            </a:r>
            <a:r>
              <a:rPr lang="en-US" sz="1800" dirty="0" err="1">
                <a:latin typeface="Arial" charset="0"/>
              </a:rPr>
              <a:t>atau</a:t>
            </a:r>
            <a:r>
              <a:rPr lang="en-US" sz="1800" dirty="0">
                <a:latin typeface="Arial" charset="0"/>
              </a:rPr>
              <a:t> </a:t>
            </a:r>
            <a:r>
              <a:rPr lang="en-US" sz="1800" dirty="0" err="1">
                <a:latin typeface="Arial" charset="0"/>
              </a:rPr>
              <a:t>birokrasi</a:t>
            </a:r>
            <a:r>
              <a:rPr lang="en-US" sz="1800" dirty="0">
                <a:latin typeface="Arial" charset="0"/>
              </a:rPr>
              <a:t> minimal, </a:t>
            </a:r>
            <a:r>
              <a:rPr lang="en-US" sz="1800" dirty="0" err="1">
                <a:latin typeface="Arial" charset="0"/>
              </a:rPr>
              <a:t>pemerintah</a:t>
            </a:r>
            <a:r>
              <a:rPr lang="en-US" sz="1800" dirty="0">
                <a:latin typeface="Arial" charset="0"/>
              </a:rPr>
              <a:t> </a:t>
            </a:r>
            <a:r>
              <a:rPr lang="en-US" sz="1800" dirty="0" err="1">
                <a:latin typeface="Arial" charset="0"/>
              </a:rPr>
              <a:t>hanya</a:t>
            </a:r>
            <a:r>
              <a:rPr lang="en-US" sz="1800" dirty="0">
                <a:latin typeface="Arial" charset="0"/>
              </a:rPr>
              <a:t> </a:t>
            </a:r>
            <a:r>
              <a:rPr lang="en-US" sz="1800" dirty="0" err="1">
                <a:latin typeface="Arial" charset="0"/>
              </a:rPr>
              <a:t>berperan</a:t>
            </a:r>
            <a:r>
              <a:rPr lang="en-US" sz="1800" dirty="0">
                <a:latin typeface="Arial" charset="0"/>
              </a:rPr>
              <a:t> </a:t>
            </a:r>
            <a:r>
              <a:rPr lang="en-US" sz="1800" dirty="0" err="1">
                <a:latin typeface="Arial" charset="0"/>
              </a:rPr>
              <a:t>menciptakan</a:t>
            </a:r>
            <a:r>
              <a:rPr lang="en-US" sz="1800" dirty="0">
                <a:latin typeface="Arial" charset="0"/>
              </a:rPr>
              <a:t> </a:t>
            </a:r>
            <a:r>
              <a:rPr lang="en-US" sz="1800" dirty="0" err="1">
                <a:latin typeface="Arial" charset="0"/>
              </a:rPr>
              <a:t>keadilan</a:t>
            </a:r>
            <a:r>
              <a:rPr lang="en-US" sz="1800" dirty="0">
                <a:latin typeface="Arial" charset="0"/>
              </a:rPr>
              <a:t> </a:t>
            </a:r>
            <a:r>
              <a:rPr lang="en-US" sz="1800" dirty="0" err="1">
                <a:latin typeface="Arial" charset="0"/>
              </a:rPr>
              <a:t>dan</a:t>
            </a:r>
            <a:r>
              <a:rPr lang="en-US" sz="1800" dirty="0">
                <a:latin typeface="Arial" charset="0"/>
              </a:rPr>
              <a:t> </a:t>
            </a:r>
            <a:r>
              <a:rPr lang="en-US" sz="1800" dirty="0" err="1">
                <a:latin typeface="Arial" charset="0"/>
              </a:rPr>
              <a:t>melindungi</a:t>
            </a:r>
            <a:r>
              <a:rPr lang="en-US" sz="1800" dirty="0">
                <a:latin typeface="Arial" charset="0"/>
              </a:rPr>
              <a:t> </a:t>
            </a:r>
            <a:r>
              <a:rPr lang="en-US" sz="1800" dirty="0" err="1">
                <a:latin typeface="Arial" charset="0"/>
              </a:rPr>
              <a:t>hak</a:t>
            </a:r>
            <a:r>
              <a:rPr lang="en-US" sz="1800" dirty="0">
                <a:latin typeface="Arial" charset="0"/>
              </a:rPr>
              <a:t> </a:t>
            </a:r>
            <a:r>
              <a:rPr lang="en-US" sz="1800" dirty="0" err="1">
                <a:latin typeface="Arial" charset="0"/>
              </a:rPr>
              <a:t>kepemilikan</a:t>
            </a:r>
            <a:r>
              <a:rPr lang="en-US" sz="1800" dirty="0">
                <a:latin typeface="Arial" charset="0"/>
              </a:rPr>
              <a:t> </a:t>
            </a:r>
            <a:r>
              <a:rPr lang="en-US" sz="1800" dirty="0" err="1">
                <a:latin typeface="Arial" charset="0"/>
              </a:rPr>
              <a:t>individu</a:t>
            </a:r>
            <a:r>
              <a:rPr lang="en-US" sz="1800" dirty="0">
                <a:latin typeface="Arial" charset="0"/>
              </a:rPr>
              <a:t> </a:t>
            </a:r>
          </a:p>
          <a:p>
            <a:pPr marL="261938" indent="-261938" algn="just">
              <a:buFontTx/>
              <a:buChar char="•"/>
            </a:pPr>
            <a:r>
              <a:rPr lang="en-US" sz="1800" dirty="0">
                <a:latin typeface="Arial" charset="0"/>
              </a:rPr>
              <a:t>K</a:t>
            </a:r>
            <a:r>
              <a:rPr lang="id-ID" sz="1800" dirty="0">
                <a:latin typeface="Arial" charset="0"/>
              </a:rPr>
              <a:t>epentingan diri sendiri (self interest)</a:t>
            </a:r>
            <a:r>
              <a:rPr lang="en-US" sz="1800" dirty="0">
                <a:latin typeface="Arial" charset="0"/>
              </a:rPr>
              <a:t>:</a:t>
            </a:r>
            <a:r>
              <a:rPr lang="id-ID" sz="1800" dirty="0">
                <a:latin typeface="Arial" charset="0"/>
              </a:rPr>
              <a:t> hak seseorang untuk melakukan usaha sendiri dan membantu orang lain</a:t>
            </a:r>
            <a:endParaRPr lang="en-US" sz="1800" dirty="0">
              <a:latin typeface="Arial" charset="0"/>
            </a:endParaRPr>
          </a:p>
          <a:p>
            <a:pPr marL="261938" indent="-261938" algn="just">
              <a:buFontTx/>
              <a:buChar char="•"/>
            </a:pPr>
            <a:r>
              <a:rPr lang="en-US" sz="1800" dirty="0">
                <a:latin typeface="Arial" charset="0"/>
              </a:rPr>
              <a:t>P</a:t>
            </a:r>
            <a:r>
              <a:rPr lang="id-ID" sz="1800" dirty="0">
                <a:latin typeface="Arial" charset="0"/>
              </a:rPr>
              <a:t>ers</a:t>
            </a:r>
            <a:r>
              <a:rPr lang="en-US" sz="1800" dirty="0">
                <a:latin typeface="Arial" charset="0"/>
              </a:rPr>
              <a:t>a</a:t>
            </a:r>
            <a:r>
              <a:rPr lang="id-ID" sz="1800" dirty="0">
                <a:latin typeface="Arial" charset="0"/>
              </a:rPr>
              <a:t>ingan (competi</a:t>
            </a:r>
            <a:r>
              <a:rPr lang="en-US" sz="1800" dirty="0" err="1">
                <a:latin typeface="Arial" charset="0"/>
              </a:rPr>
              <a:t>ti</a:t>
            </a:r>
            <a:r>
              <a:rPr lang="id-ID" sz="1800" dirty="0">
                <a:latin typeface="Arial" charset="0"/>
              </a:rPr>
              <a:t>on)</a:t>
            </a:r>
            <a:r>
              <a:rPr lang="en-US" sz="1800" dirty="0">
                <a:latin typeface="Arial" charset="0"/>
              </a:rPr>
              <a:t>:</a:t>
            </a:r>
            <a:r>
              <a:rPr lang="id-ID" sz="1800" dirty="0">
                <a:latin typeface="Arial" charset="0"/>
              </a:rPr>
              <a:t> hak untuk bersaing dalam produksi dan perdagangan barang dan jasa</a:t>
            </a:r>
            <a:endParaRPr lang="en-US" sz="1800" dirty="0">
              <a:latin typeface="Arial" charset="0"/>
            </a:endParaRPr>
          </a:p>
          <a:p>
            <a:pPr marL="261938" indent="-261938" algn="just">
              <a:buFontTx/>
              <a:buChar char="•"/>
            </a:pPr>
            <a:r>
              <a:rPr lang="en-US" sz="1800" dirty="0">
                <a:latin typeface="Arial" charset="0"/>
              </a:rPr>
              <a:t>P</a:t>
            </a:r>
            <a:r>
              <a:rPr lang="id-ID" sz="1800" dirty="0">
                <a:latin typeface="Arial" charset="0"/>
              </a:rPr>
              <a:t>embagian aktor ekonomi</a:t>
            </a:r>
            <a:r>
              <a:rPr lang="en-US" sz="1800" dirty="0">
                <a:latin typeface="Arial" charset="0"/>
              </a:rPr>
              <a:t>/</a:t>
            </a:r>
            <a:r>
              <a:rPr lang="en-US" sz="1800" dirty="0" err="1">
                <a:latin typeface="Arial" charset="0"/>
              </a:rPr>
              <a:t>pembagian</a:t>
            </a:r>
            <a:r>
              <a:rPr lang="en-US" sz="1800" dirty="0">
                <a:latin typeface="Arial" charset="0"/>
              </a:rPr>
              <a:t> </a:t>
            </a:r>
            <a:r>
              <a:rPr lang="en-US" sz="1800" dirty="0" err="1">
                <a:latin typeface="Arial" charset="0"/>
              </a:rPr>
              <a:t>kerja</a:t>
            </a:r>
            <a:r>
              <a:rPr lang="en-US" sz="1800" dirty="0">
                <a:latin typeface="Arial" charset="0"/>
              </a:rPr>
              <a:t> (labor division):</a:t>
            </a:r>
            <a:r>
              <a:rPr lang="id-ID" sz="1800" dirty="0">
                <a:latin typeface="Arial" charset="0"/>
              </a:rPr>
              <a:t> yaitu pemodal menyediakan modal kerja dan peralatan, buruh menyediakan waktu dan upaya, serta pemilik lahan menyediakan barang mentah dan lahan usaha. </a:t>
            </a:r>
            <a:endParaRPr lang="en-US" sz="1800" dirty="0">
              <a:latin typeface="Arial" charset="0"/>
            </a:endParaRPr>
          </a:p>
        </p:txBody>
      </p:sp>
      <p:sp>
        <p:nvSpPr>
          <p:cNvPr id="45061" name="Text Box 5"/>
          <p:cNvSpPr txBox="1">
            <a:spLocks noChangeArrowheads="1"/>
          </p:cNvSpPr>
          <p:nvPr/>
        </p:nvSpPr>
        <p:spPr bwMode="auto">
          <a:xfrm>
            <a:off x="838200" y="294382"/>
            <a:ext cx="7391400" cy="1077218"/>
          </a:xfrm>
          <a:prstGeom prst="rect">
            <a:avLst/>
          </a:prstGeom>
          <a:noFill/>
          <a:ln w="9525">
            <a:noFill/>
            <a:miter lim="800000"/>
            <a:headEnd/>
            <a:tailEnd/>
          </a:ln>
          <a:effectLst/>
        </p:spPr>
        <p:txBody>
          <a:bodyPr wrap="square">
            <a:spAutoFit/>
          </a:bodyPr>
          <a:lstStyle/>
          <a:p>
            <a:pPr algn="ctr">
              <a:spcBef>
                <a:spcPct val="50000"/>
              </a:spcBef>
            </a:pPr>
            <a:r>
              <a:rPr lang="en-US" sz="3200" b="1" dirty="0">
                <a:latin typeface="Arial" charset="0"/>
              </a:rPr>
              <a:t>INTI AJARAN WEALTH OF NATION ADAM SMITH</a:t>
            </a:r>
          </a:p>
        </p:txBody>
      </p:sp>
      <p:sp>
        <p:nvSpPr>
          <p:cNvPr id="45062" name="Text Box 6"/>
          <p:cNvSpPr txBox="1">
            <a:spLocks noChangeArrowheads="1"/>
          </p:cNvSpPr>
          <p:nvPr/>
        </p:nvSpPr>
        <p:spPr bwMode="auto">
          <a:xfrm>
            <a:off x="1371600" y="5408612"/>
            <a:ext cx="5867400" cy="915988"/>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spAutoFit/>
          </a:bodyPr>
          <a:lstStyle/>
          <a:p>
            <a:pPr algn="just"/>
            <a:r>
              <a:rPr lang="en-US" sz="1800" dirty="0" err="1">
                <a:latin typeface="Arial" charset="0"/>
              </a:rPr>
              <a:t>Prinsip-prinsip</a:t>
            </a:r>
            <a:r>
              <a:rPr lang="en-US" sz="1800" dirty="0">
                <a:latin typeface="Arial" charset="0"/>
              </a:rPr>
              <a:t> </a:t>
            </a:r>
            <a:r>
              <a:rPr lang="en-US" sz="1800" dirty="0" err="1">
                <a:latin typeface="Arial" charset="0"/>
              </a:rPr>
              <a:t>ini</a:t>
            </a:r>
            <a:r>
              <a:rPr lang="en-US" sz="1800" dirty="0">
                <a:latin typeface="Arial" charset="0"/>
              </a:rPr>
              <a:t> </a:t>
            </a:r>
            <a:r>
              <a:rPr lang="en-US" sz="1800" dirty="0" err="1">
                <a:latin typeface="Arial" charset="0"/>
              </a:rPr>
              <a:t>akan</a:t>
            </a:r>
            <a:r>
              <a:rPr lang="en-US" sz="1800" dirty="0">
                <a:latin typeface="Arial" charset="0"/>
              </a:rPr>
              <a:t> </a:t>
            </a:r>
            <a:r>
              <a:rPr lang="en-US" sz="1800" dirty="0" err="1">
                <a:latin typeface="Arial" charset="0"/>
              </a:rPr>
              <a:t>dapat</a:t>
            </a:r>
            <a:r>
              <a:rPr lang="en-US" sz="1800" dirty="0">
                <a:latin typeface="Arial" charset="0"/>
              </a:rPr>
              <a:t> </a:t>
            </a:r>
            <a:r>
              <a:rPr lang="en-US" sz="1800" dirty="0" err="1">
                <a:latin typeface="Arial" charset="0"/>
              </a:rPr>
              <a:t>berjalan</a:t>
            </a:r>
            <a:r>
              <a:rPr lang="en-US" sz="1800" dirty="0">
                <a:latin typeface="Arial" charset="0"/>
              </a:rPr>
              <a:t> </a:t>
            </a:r>
            <a:r>
              <a:rPr lang="en-US" sz="1800" dirty="0" err="1">
                <a:latin typeface="Arial" charset="0"/>
              </a:rPr>
              <a:t>dengan</a:t>
            </a:r>
            <a:r>
              <a:rPr lang="en-US" sz="1800" dirty="0">
                <a:latin typeface="Arial" charset="0"/>
              </a:rPr>
              <a:t> </a:t>
            </a:r>
            <a:r>
              <a:rPr lang="en-US" sz="1800" dirty="0" err="1">
                <a:latin typeface="Arial" charset="0"/>
              </a:rPr>
              <a:t>baik</a:t>
            </a:r>
            <a:r>
              <a:rPr lang="en-US" sz="1800" dirty="0">
                <a:latin typeface="Arial" charset="0"/>
              </a:rPr>
              <a:t> </a:t>
            </a:r>
            <a:r>
              <a:rPr lang="en-US" sz="1800" dirty="0" err="1">
                <a:latin typeface="Arial" charset="0"/>
              </a:rPr>
              <a:t>bila</a:t>
            </a:r>
            <a:r>
              <a:rPr lang="en-US" sz="1800" dirty="0">
                <a:latin typeface="Arial" charset="0"/>
              </a:rPr>
              <a:t> </a:t>
            </a:r>
            <a:r>
              <a:rPr lang="en-US" sz="1800" dirty="0" err="1">
                <a:latin typeface="Arial" charset="0"/>
              </a:rPr>
              <a:t>masyarakat</a:t>
            </a:r>
            <a:r>
              <a:rPr lang="en-US" sz="1800" dirty="0">
                <a:latin typeface="Arial" charset="0"/>
              </a:rPr>
              <a:t> </a:t>
            </a:r>
            <a:r>
              <a:rPr lang="en-US" sz="1800" dirty="0" err="1">
                <a:latin typeface="Arial" charset="0"/>
              </a:rPr>
              <a:t>memiliki</a:t>
            </a:r>
            <a:r>
              <a:rPr lang="en-US" sz="1800" dirty="0">
                <a:latin typeface="Arial" charset="0"/>
              </a:rPr>
              <a:t> </a:t>
            </a:r>
            <a:r>
              <a:rPr lang="en-US" sz="1800" dirty="0" err="1">
                <a:latin typeface="Arial" charset="0"/>
              </a:rPr>
              <a:t>nilai-nilai</a:t>
            </a:r>
            <a:r>
              <a:rPr lang="en-US" sz="1800" dirty="0">
                <a:latin typeface="Arial" charset="0"/>
              </a:rPr>
              <a:t> </a:t>
            </a:r>
            <a:r>
              <a:rPr lang="en-US" sz="1800" dirty="0" err="1">
                <a:latin typeface="Arial" charset="0"/>
              </a:rPr>
              <a:t>kebaikan</a:t>
            </a:r>
            <a:r>
              <a:rPr lang="en-US" sz="1800" dirty="0">
                <a:latin typeface="Arial" charset="0"/>
              </a:rPr>
              <a:t> </a:t>
            </a:r>
            <a:r>
              <a:rPr lang="en-US" sz="1800" dirty="0" err="1">
                <a:latin typeface="Arial" charset="0"/>
              </a:rPr>
              <a:t>dan</a:t>
            </a:r>
            <a:r>
              <a:rPr lang="en-US" sz="1800" dirty="0">
                <a:latin typeface="Arial" charset="0"/>
              </a:rPr>
              <a:t> </a:t>
            </a:r>
            <a:r>
              <a:rPr lang="en-US" sz="1800" dirty="0" err="1">
                <a:latin typeface="Arial" charset="0"/>
              </a:rPr>
              <a:t>aturan</a:t>
            </a:r>
            <a:r>
              <a:rPr lang="en-US" sz="1800" dirty="0">
                <a:latin typeface="Arial" charset="0"/>
              </a:rPr>
              <a:t> main yang </a:t>
            </a:r>
            <a:r>
              <a:rPr lang="en-US" sz="1800" dirty="0" err="1">
                <a:latin typeface="Arial" charset="0"/>
              </a:rPr>
              <a:t>membatasi</a:t>
            </a:r>
            <a:r>
              <a:rPr lang="en-US" sz="1800" dirty="0">
                <a:latin typeface="Arial" charset="0"/>
              </a:rPr>
              <a:t> </a:t>
            </a:r>
            <a:r>
              <a:rPr lang="en-US" sz="1800" dirty="0" err="1">
                <a:latin typeface="Arial" charset="0"/>
              </a:rPr>
              <a:t>kepentingan</a:t>
            </a:r>
            <a:r>
              <a:rPr lang="en-US" sz="1800" dirty="0">
                <a:latin typeface="Arial" charset="0"/>
              </a:rPr>
              <a:t> </a:t>
            </a:r>
            <a:r>
              <a:rPr lang="en-US" sz="1800" dirty="0" err="1">
                <a:latin typeface="Arial" charset="0"/>
              </a:rPr>
              <a:t>setiap</a:t>
            </a:r>
            <a:r>
              <a:rPr lang="en-US" sz="1800" dirty="0">
                <a:latin typeface="Arial" charset="0"/>
              </a:rPr>
              <a:t> </a:t>
            </a:r>
            <a:r>
              <a:rPr lang="en-US" sz="1800" dirty="0" err="1">
                <a:latin typeface="Arial" charset="0"/>
              </a:rPr>
              <a:t>individu</a:t>
            </a:r>
            <a:endParaRPr lang="en-US" sz="1800" dirty="0">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Text Box 5"/>
          <p:cNvSpPr txBox="1">
            <a:spLocks noChangeArrowheads="1"/>
          </p:cNvSpPr>
          <p:nvPr/>
        </p:nvSpPr>
        <p:spPr bwMode="auto">
          <a:xfrm>
            <a:off x="533400" y="381000"/>
            <a:ext cx="8001000" cy="1077218"/>
          </a:xfrm>
          <a:prstGeom prst="rect">
            <a:avLst/>
          </a:prstGeom>
          <a:noFill/>
          <a:ln w="9525">
            <a:noFill/>
            <a:miter lim="800000"/>
            <a:headEnd/>
            <a:tailEnd/>
          </a:ln>
          <a:effectLst/>
        </p:spPr>
        <p:txBody>
          <a:bodyPr wrap="square">
            <a:spAutoFit/>
          </a:bodyPr>
          <a:lstStyle/>
          <a:p>
            <a:pPr algn="ctr">
              <a:spcBef>
                <a:spcPct val="50000"/>
              </a:spcBef>
            </a:pPr>
            <a:r>
              <a:rPr lang="en-US" sz="3200" b="1" dirty="0">
                <a:latin typeface="Arial" charset="0"/>
              </a:rPr>
              <a:t>PARA PEMIKIR YANG MEMPENGARUHI ADAM SMITH</a:t>
            </a:r>
          </a:p>
        </p:txBody>
      </p:sp>
      <p:sp>
        <p:nvSpPr>
          <p:cNvPr id="49159" name="Text Box 7"/>
          <p:cNvSpPr txBox="1">
            <a:spLocks noChangeArrowheads="1"/>
          </p:cNvSpPr>
          <p:nvPr/>
        </p:nvSpPr>
        <p:spPr bwMode="auto">
          <a:xfrm>
            <a:off x="685800" y="1447800"/>
            <a:ext cx="7620000" cy="4708981"/>
          </a:xfrm>
          <a:prstGeom prst="rect">
            <a:avLst/>
          </a:prstGeom>
          <a:noFill/>
          <a:ln w="12700" cap="sq">
            <a:noFill/>
            <a:miter lim="800000"/>
            <a:headEnd type="none" w="sm" len="sm"/>
            <a:tailEnd type="none" w="sm" len="sm"/>
          </a:ln>
          <a:effectLst/>
        </p:spPr>
        <p:txBody>
          <a:bodyPr wrap="square">
            <a:spAutoFit/>
          </a:bodyPr>
          <a:lstStyle/>
          <a:p>
            <a:pPr marL="261938" indent="-261938" algn="just">
              <a:buFontTx/>
              <a:buChar char="•"/>
            </a:pPr>
            <a:r>
              <a:rPr lang="id-ID" sz="2000" dirty="0">
                <a:latin typeface="Tahoma" pitchFamily="34" charset="0"/>
              </a:rPr>
              <a:t>Aristoteles</a:t>
            </a:r>
            <a:r>
              <a:rPr lang="en-US" sz="2000" dirty="0">
                <a:latin typeface="Tahoma" pitchFamily="34" charset="0"/>
              </a:rPr>
              <a:t>:</a:t>
            </a:r>
            <a:r>
              <a:rPr lang="id-ID" sz="2000" dirty="0">
                <a:latin typeface="Tahoma" pitchFamily="34" charset="0"/>
              </a:rPr>
              <a:t> mengajarkan pentingnya hak milik pribadi yang dianggapnya dapat membuka peluang bagi orang untuk berderma dan cinta sesama</a:t>
            </a:r>
            <a:endParaRPr lang="en-US" sz="2000" dirty="0">
              <a:latin typeface="Tahoma" pitchFamily="34" charset="0"/>
            </a:endParaRPr>
          </a:p>
          <a:p>
            <a:pPr marL="261938" indent="-261938" algn="just">
              <a:buFontTx/>
              <a:buChar char="•"/>
            </a:pPr>
            <a:r>
              <a:rPr lang="id-ID" sz="2000" dirty="0">
                <a:latin typeface="Tahoma" pitchFamily="34" charset="0"/>
              </a:rPr>
              <a:t>Doktrin katolik dan Skolastik Spanyol</a:t>
            </a:r>
            <a:r>
              <a:rPr lang="en-US" sz="2000" dirty="0">
                <a:latin typeface="Tahoma" pitchFamily="34" charset="0"/>
              </a:rPr>
              <a:t>:</a:t>
            </a:r>
            <a:r>
              <a:rPr lang="id-ID" sz="2000" dirty="0">
                <a:latin typeface="Tahoma" pitchFamily="34" charset="0"/>
              </a:rPr>
              <a:t> Doktrin katolik mengajarkan penghematan, kerja keras, kesederhanaan, mengecam riba, dan kerja tidak produktif. Skolastik spanyol berpandangan bahwa harga barang yang adil adalah yang didapatkan di pasar umum. Kaum ini juga mendukung azas laissez faire. </a:t>
            </a:r>
            <a:endParaRPr lang="en-US" sz="2000" dirty="0">
              <a:latin typeface="Tahoma" pitchFamily="34" charset="0"/>
            </a:endParaRPr>
          </a:p>
          <a:p>
            <a:pPr marL="261938" indent="-261938" algn="just">
              <a:buFontTx/>
              <a:buChar char="•"/>
            </a:pPr>
            <a:r>
              <a:rPr lang="id-ID" sz="2000" dirty="0">
                <a:latin typeface="Tahoma" pitchFamily="34" charset="0"/>
              </a:rPr>
              <a:t>Montesquieu</a:t>
            </a:r>
            <a:r>
              <a:rPr lang="en-US" sz="2000" dirty="0">
                <a:latin typeface="Tahoma" pitchFamily="34" charset="0"/>
              </a:rPr>
              <a:t>:</a:t>
            </a:r>
            <a:r>
              <a:rPr lang="id-ID" sz="2000" dirty="0">
                <a:latin typeface="Tahoma" pitchFamily="34" charset="0"/>
              </a:rPr>
              <a:t> Pembagian kekuasaan filsuf ini telah menginspirasi Adam Smith mengenai adanya pembagian kerja dalam pengembangan ekonomi. Selain itu, pernyataan Montesquieu bahwa semangat berdagang akan menurunkan nafsu perang dan kesewenang-wenangan kekuasaan politik</a:t>
            </a:r>
            <a:r>
              <a:rPr lang="en-US" sz="2000" dirty="0">
                <a:latin typeface="Tahoma" pitchFamily="34" charset="0"/>
              </a:rPr>
              <a:t> </a:t>
            </a:r>
            <a:r>
              <a:rPr lang="en-US" sz="2000" dirty="0" err="1">
                <a:latin typeface="Tahoma" pitchFamily="34" charset="0"/>
              </a:rPr>
              <a:t>juga</a:t>
            </a:r>
            <a:r>
              <a:rPr lang="en-US" sz="2000" dirty="0">
                <a:latin typeface="Tahoma" pitchFamily="34" charset="0"/>
              </a:rPr>
              <a:t> </a:t>
            </a:r>
            <a:r>
              <a:rPr lang="en-US" sz="2000" dirty="0" err="1">
                <a:latin typeface="Tahoma" pitchFamily="34" charset="0"/>
              </a:rPr>
              <a:t>berpengaruh</a:t>
            </a:r>
            <a:r>
              <a:rPr lang="en-US" sz="2000" dirty="0">
                <a:latin typeface="Tahoma" pitchFamily="34"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Text Box 4"/>
          <p:cNvSpPr txBox="1">
            <a:spLocks noChangeArrowheads="1"/>
          </p:cNvSpPr>
          <p:nvPr/>
        </p:nvSpPr>
        <p:spPr bwMode="auto">
          <a:xfrm>
            <a:off x="2362200" y="685800"/>
            <a:ext cx="4267200" cy="584775"/>
          </a:xfrm>
          <a:prstGeom prst="rect">
            <a:avLst/>
          </a:prstGeom>
          <a:noFill/>
          <a:ln w="9525">
            <a:noFill/>
            <a:miter lim="800000"/>
            <a:headEnd/>
            <a:tailEnd/>
          </a:ln>
          <a:effectLst/>
        </p:spPr>
        <p:txBody>
          <a:bodyPr wrap="square">
            <a:spAutoFit/>
          </a:bodyPr>
          <a:lstStyle/>
          <a:p>
            <a:pPr algn="ctr">
              <a:spcBef>
                <a:spcPct val="50000"/>
              </a:spcBef>
            </a:pPr>
            <a:r>
              <a:rPr lang="en-US" sz="3200" b="1" dirty="0">
                <a:latin typeface="Arial" charset="0"/>
              </a:rPr>
              <a:t>INVISIBLE HAND</a:t>
            </a:r>
          </a:p>
        </p:txBody>
      </p:sp>
      <p:sp>
        <p:nvSpPr>
          <p:cNvPr id="50181" name="Text Box 5"/>
          <p:cNvSpPr txBox="1">
            <a:spLocks noChangeArrowheads="1"/>
          </p:cNvSpPr>
          <p:nvPr/>
        </p:nvSpPr>
        <p:spPr bwMode="auto">
          <a:xfrm>
            <a:off x="1066800" y="1447800"/>
            <a:ext cx="7239000" cy="2554545"/>
          </a:xfrm>
          <a:prstGeom prst="rect">
            <a:avLst/>
          </a:prstGeom>
          <a:noFill/>
          <a:ln w="12700" cap="sq">
            <a:noFill/>
            <a:miter lim="800000"/>
            <a:headEnd type="none" w="sm" len="sm"/>
            <a:tailEnd type="none" w="sm" len="sm"/>
          </a:ln>
          <a:effectLst/>
        </p:spPr>
        <p:txBody>
          <a:bodyPr>
            <a:spAutoFit/>
          </a:bodyPr>
          <a:lstStyle/>
          <a:p>
            <a:pPr algn="just"/>
            <a:r>
              <a:rPr lang="en-US" sz="2000" dirty="0" err="1">
                <a:latin typeface="Tahoma" pitchFamily="34" charset="0"/>
              </a:rPr>
              <a:t>Istilah</a:t>
            </a:r>
            <a:r>
              <a:rPr lang="en-US" sz="2000" dirty="0">
                <a:latin typeface="Tahoma" pitchFamily="34" charset="0"/>
              </a:rPr>
              <a:t> invisible hand (</a:t>
            </a:r>
            <a:r>
              <a:rPr lang="en-US" sz="2000" dirty="0" err="1">
                <a:latin typeface="Tahoma" pitchFamily="34" charset="0"/>
              </a:rPr>
              <a:t>tangan</a:t>
            </a:r>
            <a:r>
              <a:rPr lang="en-US" sz="2000" dirty="0">
                <a:latin typeface="Tahoma" pitchFamily="34" charset="0"/>
              </a:rPr>
              <a:t> </a:t>
            </a:r>
            <a:r>
              <a:rPr lang="en-US" sz="2000" dirty="0" err="1">
                <a:latin typeface="Tahoma" pitchFamily="34" charset="0"/>
              </a:rPr>
              <a:t>gaib</a:t>
            </a:r>
            <a:r>
              <a:rPr lang="en-US" sz="2000" dirty="0">
                <a:latin typeface="Tahoma" pitchFamily="34" charset="0"/>
              </a:rPr>
              <a:t>) </a:t>
            </a:r>
            <a:r>
              <a:rPr lang="en-US" sz="2000" dirty="0" err="1">
                <a:latin typeface="Tahoma" pitchFamily="34" charset="0"/>
              </a:rPr>
              <a:t>pertama</a:t>
            </a:r>
            <a:r>
              <a:rPr lang="en-US" sz="2000" dirty="0">
                <a:latin typeface="Tahoma" pitchFamily="34" charset="0"/>
              </a:rPr>
              <a:t> kali </a:t>
            </a:r>
            <a:r>
              <a:rPr lang="en-US" sz="2000" dirty="0" err="1">
                <a:latin typeface="Tahoma" pitchFamily="34" charset="0"/>
              </a:rPr>
              <a:t>disampaikan</a:t>
            </a:r>
            <a:r>
              <a:rPr lang="en-US" sz="2000" dirty="0">
                <a:latin typeface="Tahoma" pitchFamily="34" charset="0"/>
              </a:rPr>
              <a:t> </a:t>
            </a:r>
            <a:r>
              <a:rPr lang="en-US" sz="2000" dirty="0" err="1">
                <a:latin typeface="Tahoma" pitchFamily="34" charset="0"/>
              </a:rPr>
              <a:t>oleh</a:t>
            </a:r>
            <a:r>
              <a:rPr lang="en-US" sz="2000" dirty="0">
                <a:latin typeface="Tahoma" pitchFamily="34" charset="0"/>
              </a:rPr>
              <a:t> Adam Smith </a:t>
            </a:r>
            <a:r>
              <a:rPr lang="en-US" sz="2000" dirty="0" err="1">
                <a:latin typeface="Tahoma" pitchFamily="34" charset="0"/>
              </a:rPr>
              <a:t>untuk</a:t>
            </a:r>
            <a:r>
              <a:rPr lang="en-US" sz="2000" dirty="0">
                <a:latin typeface="Tahoma" pitchFamily="34" charset="0"/>
              </a:rPr>
              <a:t> </a:t>
            </a:r>
            <a:r>
              <a:rPr lang="en-US" sz="2000" dirty="0" err="1">
                <a:latin typeface="Tahoma" pitchFamily="34" charset="0"/>
              </a:rPr>
              <a:t>mengungkapkan</a:t>
            </a:r>
            <a:r>
              <a:rPr lang="en-US" sz="2000" dirty="0">
                <a:latin typeface="Tahoma" pitchFamily="34" charset="0"/>
              </a:rPr>
              <a:t> </a:t>
            </a:r>
            <a:r>
              <a:rPr lang="en-US" sz="2000" dirty="0" err="1">
                <a:latin typeface="Tahoma" pitchFamily="34" charset="0"/>
              </a:rPr>
              <a:t>suatu</a:t>
            </a:r>
            <a:r>
              <a:rPr lang="en-US" sz="2000" dirty="0">
                <a:latin typeface="Tahoma" pitchFamily="34" charset="0"/>
              </a:rPr>
              <a:t> </a:t>
            </a:r>
            <a:r>
              <a:rPr lang="en-US" sz="2000" dirty="0" err="1">
                <a:latin typeface="Tahoma" pitchFamily="34" charset="0"/>
              </a:rPr>
              <a:t>keyakinan</a:t>
            </a:r>
            <a:r>
              <a:rPr lang="en-US" sz="2000" dirty="0">
                <a:latin typeface="Tahoma" pitchFamily="34" charset="0"/>
              </a:rPr>
              <a:t> </a:t>
            </a:r>
            <a:r>
              <a:rPr lang="en-US" sz="2000" dirty="0" err="1">
                <a:latin typeface="Tahoma" pitchFamily="34" charset="0"/>
              </a:rPr>
              <a:t>akan</a:t>
            </a:r>
            <a:r>
              <a:rPr lang="en-US" sz="2000" dirty="0">
                <a:latin typeface="Tahoma" pitchFamily="34" charset="0"/>
              </a:rPr>
              <a:t> </a:t>
            </a:r>
            <a:r>
              <a:rPr lang="en-US" sz="2000" dirty="0" err="1">
                <a:latin typeface="Tahoma" pitchFamily="34" charset="0"/>
              </a:rPr>
              <a:t>adanya</a:t>
            </a:r>
            <a:r>
              <a:rPr lang="en-US" sz="2000" dirty="0">
                <a:latin typeface="Tahoma" pitchFamily="34" charset="0"/>
              </a:rPr>
              <a:t> </a:t>
            </a:r>
            <a:r>
              <a:rPr lang="en-US" sz="2000" dirty="0" err="1">
                <a:latin typeface="Tahoma" pitchFamily="34" charset="0"/>
              </a:rPr>
              <a:t>kekuatan</a:t>
            </a:r>
            <a:r>
              <a:rPr lang="en-US" sz="2000" dirty="0">
                <a:latin typeface="Tahoma" pitchFamily="34" charset="0"/>
              </a:rPr>
              <a:t> yang </a:t>
            </a:r>
            <a:r>
              <a:rPr lang="en-US" sz="2000" dirty="0" err="1">
                <a:latin typeface="Tahoma" pitchFamily="34" charset="0"/>
              </a:rPr>
              <a:t>mampu</a:t>
            </a:r>
            <a:r>
              <a:rPr lang="en-US" sz="2000" dirty="0">
                <a:latin typeface="Tahoma" pitchFamily="34" charset="0"/>
              </a:rPr>
              <a:t> </a:t>
            </a:r>
            <a:r>
              <a:rPr lang="en-US" sz="2000" dirty="0" err="1">
                <a:latin typeface="Tahoma" pitchFamily="34" charset="0"/>
              </a:rPr>
              <a:t>mendistribusikan</a:t>
            </a:r>
            <a:r>
              <a:rPr lang="en-US" sz="2000" dirty="0">
                <a:latin typeface="Tahoma" pitchFamily="34" charset="0"/>
              </a:rPr>
              <a:t> </a:t>
            </a:r>
            <a:r>
              <a:rPr lang="en-US" sz="2000" dirty="0" err="1">
                <a:latin typeface="Tahoma" pitchFamily="34" charset="0"/>
              </a:rPr>
              <a:t>kekayaan</a:t>
            </a:r>
            <a:r>
              <a:rPr lang="en-US" sz="2000" dirty="0">
                <a:latin typeface="Tahoma" pitchFamily="34" charset="0"/>
              </a:rPr>
              <a:t> </a:t>
            </a:r>
            <a:r>
              <a:rPr lang="en-US" sz="2000" dirty="0" err="1">
                <a:latin typeface="Tahoma" pitchFamily="34" charset="0"/>
              </a:rPr>
              <a:t>kepada</a:t>
            </a:r>
            <a:r>
              <a:rPr lang="en-US" sz="2000" dirty="0">
                <a:latin typeface="Tahoma" pitchFamily="34" charset="0"/>
              </a:rPr>
              <a:t> </a:t>
            </a:r>
            <a:r>
              <a:rPr lang="en-US" sz="2000" dirty="0" err="1">
                <a:latin typeface="Tahoma" pitchFamily="34" charset="0"/>
              </a:rPr>
              <a:t>setiap</a:t>
            </a:r>
            <a:r>
              <a:rPr lang="en-US" sz="2000" dirty="0">
                <a:latin typeface="Tahoma" pitchFamily="34" charset="0"/>
              </a:rPr>
              <a:t> </a:t>
            </a:r>
            <a:r>
              <a:rPr lang="en-US" sz="2000" dirty="0" err="1">
                <a:latin typeface="Tahoma" pitchFamily="34" charset="0"/>
              </a:rPr>
              <a:t>individu</a:t>
            </a:r>
            <a:r>
              <a:rPr lang="en-US" sz="2000" dirty="0">
                <a:latin typeface="Tahoma" pitchFamily="34" charset="0"/>
              </a:rPr>
              <a:t> </a:t>
            </a:r>
            <a:r>
              <a:rPr lang="en-US" sz="2000" dirty="0" err="1">
                <a:latin typeface="Tahoma" pitchFamily="34" charset="0"/>
              </a:rPr>
              <a:t>sehingga</a:t>
            </a:r>
            <a:r>
              <a:rPr lang="en-US" sz="2000" dirty="0">
                <a:latin typeface="Tahoma" pitchFamily="34" charset="0"/>
              </a:rPr>
              <a:t> </a:t>
            </a:r>
            <a:r>
              <a:rPr lang="en-US" sz="2000" dirty="0" err="1">
                <a:latin typeface="Tahoma" pitchFamily="34" charset="0"/>
              </a:rPr>
              <a:t>akan</a:t>
            </a:r>
            <a:r>
              <a:rPr lang="en-US" sz="2000" dirty="0">
                <a:latin typeface="Tahoma" pitchFamily="34" charset="0"/>
              </a:rPr>
              <a:t> </a:t>
            </a:r>
            <a:r>
              <a:rPr lang="en-US" sz="2000" dirty="0" err="1">
                <a:latin typeface="Tahoma" pitchFamily="34" charset="0"/>
              </a:rPr>
              <a:t>tercapai</a:t>
            </a:r>
            <a:r>
              <a:rPr lang="en-US" sz="2000" dirty="0">
                <a:latin typeface="Tahoma" pitchFamily="34" charset="0"/>
              </a:rPr>
              <a:t> </a:t>
            </a:r>
            <a:r>
              <a:rPr lang="en-US" sz="2000" dirty="0" err="1">
                <a:latin typeface="Tahoma" pitchFamily="34" charset="0"/>
              </a:rPr>
              <a:t>kesejahteraan</a:t>
            </a:r>
            <a:r>
              <a:rPr lang="en-US" sz="2000" dirty="0">
                <a:latin typeface="Tahoma" pitchFamily="34" charset="0"/>
              </a:rPr>
              <a:t> yang </a:t>
            </a:r>
            <a:r>
              <a:rPr lang="en-US" sz="2000" dirty="0" err="1">
                <a:latin typeface="Tahoma" pitchFamily="34" charset="0"/>
              </a:rPr>
              <a:t>merata</a:t>
            </a:r>
            <a:r>
              <a:rPr lang="en-US" sz="2000" dirty="0">
                <a:latin typeface="Tahoma" pitchFamily="34" charset="0"/>
              </a:rPr>
              <a:t>. </a:t>
            </a:r>
            <a:r>
              <a:rPr lang="en-US" sz="2000" dirty="0" err="1">
                <a:latin typeface="Tahoma" pitchFamily="34" charset="0"/>
              </a:rPr>
              <a:t>Ia</a:t>
            </a:r>
            <a:r>
              <a:rPr lang="en-US" sz="2000" dirty="0">
                <a:latin typeface="Tahoma" pitchFamily="34" charset="0"/>
              </a:rPr>
              <a:t> </a:t>
            </a:r>
            <a:r>
              <a:rPr lang="en-US" sz="2000" dirty="0" err="1">
                <a:latin typeface="Tahoma" pitchFamily="34" charset="0"/>
              </a:rPr>
              <a:t>yakin</a:t>
            </a:r>
            <a:r>
              <a:rPr lang="en-US" sz="2000" dirty="0">
                <a:latin typeface="Tahoma" pitchFamily="34" charset="0"/>
              </a:rPr>
              <a:t>, </a:t>
            </a:r>
            <a:r>
              <a:rPr lang="en-US" sz="2000" dirty="0" err="1">
                <a:latin typeface="Tahoma" pitchFamily="34" charset="0"/>
              </a:rPr>
              <a:t>individu-individu</a:t>
            </a:r>
            <a:r>
              <a:rPr lang="en-US" sz="2000" dirty="0">
                <a:latin typeface="Tahoma" pitchFamily="34" charset="0"/>
              </a:rPr>
              <a:t> yang </a:t>
            </a:r>
            <a:r>
              <a:rPr lang="en-US" sz="2000" dirty="0" err="1">
                <a:latin typeface="Tahoma" pitchFamily="34" charset="0"/>
              </a:rPr>
              <a:t>bebas</a:t>
            </a:r>
            <a:r>
              <a:rPr lang="en-US" sz="2000" dirty="0">
                <a:latin typeface="Tahoma" pitchFamily="34" charset="0"/>
              </a:rPr>
              <a:t> </a:t>
            </a:r>
            <a:r>
              <a:rPr lang="en-US" sz="2000" dirty="0" err="1">
                <a:latin typeface="Tahoma" pitchFamily="34" charset="0"/>
              </a:rPr>
              <a:t>berusaha</a:t>
            </a:r>
            <a:r>
              <a:rPr lang="en-US" sz="2000" dirty="0">
                <a:latin typeface="Tahoma" pitchFamily="34" charset="0"/>
              </a:rPr>
              <a:t> (</a:t>
            </a:r>
            <a:r>
              <a:rPr lang="en-US" sz="2000" dirty="0" err="1">
                <a:latin typeface="Tahoma" pitchFamily="34" charset="0"/>
              </a:rPr>
              <a:t>memanfaatkan</a:t>
            </a:r>
            <a:r>
              <a:rPr lang="en-US" sz="2000" dirty="0">
                <a:latin typeface="Tahoma" pitchFamily="34" charset="0"/>
              </a:rPr>
              <a:t> </a:t>
            </a:r>
            <a:r>
              <a:rPr lang="en-US" sz="2000" dirty="0" err="1">
                <a:latin typeface="Tahoma" pitchFamily="34" charset="0"/>
              </a:rPr>
              <a:t>kapital</a:t>
            </a:r>
            <a:r>
              <a:rPr lang="en-US" sz="2000" dirty="0">
                <a:latin typeface="Tahoma" pitchFamily="34" charset="0"/>
              </a:rPr>
              <a:t> </a:t>
            </a:r>
            <a:r>
              <a:rPr lang="en-US" sz="2000" dirty="0" err="1">
                <a:latin typeface="Tahoma" pitchFamily="34" charset="0"/>
              </a:rPr>
              <a:t>dan</a:t>
            </a:r>
            <a:r>
              <a:rPr lang="en-US" sz="2000" dirty="0">
                <a:latin typeface="Tahoma" pitchFamily="34" charset="0"/>
              </a:rPr>
              <a:t> </a:t>
            </a:r>
            <a:r>
              <a:rPr lang="en-US" sz="2000" dirty="0" err="1">
                <a:latin typeface="Tahoma" pitchFamily="34" charset="0"/>
              </a:rPr>
              <a:t>tenaga</a:t>
            </a:r>
            <a:r>
              <a:rPr lang="en-US" sz="2000" dirty="0">
                <a:latin typeface="Tahoma" pitchFamily="34" charset="0"/>
              </a:rPr>
              <a:t> </a:t>
            </a:r>
            <a:r>
              <a:rPr lang="en-US" sz="2000" dirty="0" err="1">
                <a:latin typeface="Tahoma" pitchFamily="34" charset="0"/>
              </a:rPr>
              <a:t>kerja</a:t>
            </a:r>
            <a:r>
              <a:rPr lang="en-US" sz="2000" dirty="0">
                <a:latin typeface="Tahoma" pitchFamily="34" charset="0"/>
              </a:rPr>
              <a:t>) </a:t>
            </a:r>
            <a:r>
              <a:rPr lang="en-US" sz="2000" dirty="0" err="1">
                <a:latin typeface="Tahoma" pitchFamily="34" charset="0"/>
              </a:rPr>
              <a:t>untuk</a:t>
            </a:r>
            <a:r>
              <a:rPr lang="en-US" sz="2000" dirty="0">
                <a:latin typeface="Tahoma" pitchFamily="34" charset="0"/>
              </a:rPr>
              <a:t> </a:t>
            </a:r>
            <a:r>
              <a:rPr lang="en-US" sz="2000" dirty="0" err="1">
                <a:latin typeface="Tahoma" pitchFamily="34" charset="0"/>
              </a:rPr>
              <a:t>kepentingan</a:t>
            </a:r>
            <a:r>
              <a:rPr lang="en-US" sz="2000" dirty="0">
                <a:latin typeface="Tahoma" pitchFamily="34" charset="0"/>
              </a:rPr>
              <a:t> </a:t>
            </a:r>
            <a:r>
              <a:rPr lang="en-US" sz="2000" dirty="0" err="1">
                <a:latin typeface="Tahoma" pitchFamily="34" charset="0"/>
              </a:rPr>
              <a:t>diri</a:t>
            </a:r>
            <a:r>
              <a:rPr lang="en-US" sz="2000" dirty="0">
                <a:latin typeface="Tahoma" pitchFamily="34" charset="0"/>
              </a:rPr>
              <a:t> </a:t>
            </a:r>
            <a:r>
              <a:rPr lang="en-US" sz="2000" dirty="0" err="1">
                <a:latin typeface="Tahoma" pitchFamily="34" charset="0"/>
              </a:rPr>
              <a:t>mereka</a:t>
            </a:r>
            <a:r>
              <a:rPr lang="en-US" sz="2000" dirty="0">
                <a:latin typeface="Tahoma" pitchFamily="34" charset="0"/>
              </a:rPr>
              <a:t> </a:t>
            </a:r>
            <a:r>
              <a:rPr lang="en-US" sz="2000" dirty="0" err="1">
                <a:latin typeface="Tahoma" pitchFamily="34" charset="0"/>
              </a:rPr>
              <a:t>sendiri</a:t>
            </a:r>
            <a:r>
              <a:rPr lang="en-US" sz="2000" dirty="0">
                <a:latin typeface="Tahoma" pitchFamily="34" charset="0"/>
              </a:rPr>
              <a:t> </a:t>
            </a:r>
            <a:r>
              <a:rPr lang="en-US" sz="2000" dirty="0" err="1">
                <a:latin typeface="Tahoma" pitchFamily="34" charset="0"/>
              </a:rPr>
              <a:t>akan</a:t>
            </a:r>
            <a:r>
              <a:rPr lang="en-US" sz="2000" dirty="0">
                <a:latin typeface="Tahoma" pitchFamily="34" charset="0"/>
              </a:rPr>
              <a:t> </a:t>
            </a:r>
            <a:r>
              <a:rPr lang="en-US" sz="2000" dirty="0" err="1">
                <a:latin typeface="Tahoma" pitchFamily="34" charset="0"/>
              </a:rPr>
              <a:t>didorong</a:t>
            </a:r>
            <a:r>
              <a:rPr lang="en-US" sz="2000" dirty="0">
                <a:latin typeface="Tahoma" pitchFamily="34" charset="0"/>
              </a:rPr>
              <a:t> </a:t>
            </a:r>
            <a:r>
              <a:rPr lang="en-US" sz="2000" dirty="0" err="1">
                <a:latin typeface="Tahoma" pitchFamily="34" charset="0"/>
              </a:rPr>
              <a:t>oleh</a:t>
            </a:r>
            <a:r>
              <a:rPr lang="en-US" sz="2000" dirty="0">
                <a:latin typeface="Tahoma" pitchFamily="34" charset="0"/>
              </a:rPr>
              <a:t> </a:t>
            </a:r>
            <a:r>
              <a:rPr lang="en-US" sz="2000" dirty="0" err="1">
                <a:latin typeface="Tahoma" pitchFamily="34" charset="0"/>
              </a:rPr>
              <a:t>sebuah</a:t>
            </a:r>
            <a:r>
              <a:rPr lang="en-US" sz="2000" dirty="0">
                <a:latin typeface="Tahoma" pitchFamily="34" charset="0"/>
              </a:rPr>
              <a:t> </a:t>
            </a:r>
            <a:r>
              <a:rPr lang="en-US" sz="2000" dirty="0" err="1">
                <a:latin typeface="Tahoma" pitchFamily="34" charset="0"/>
              </a:rPr>
              <a:t>kekuatan</a:t>
            </a:r>
            <a:r>
              <a:rPr lang="en-US" sz="2000" dirty="0">
                <a:latin typeface="Tahoma" pitchFamily="34" charset="0"/>
              </a:rPr>
              <a:t> </a:t>
            </a:r>
            <a:r>
              <a:rPr lang="en-US" sz="2000" dirty="0" err="1">
                <a:latin typeface="Tahoma" pitchFamily="34" charset="0"/>
              </a:rPr>
              <a:t>untuk</a:t>
            </a:r>
            <a:r>
              <a:rPr lang="en-US" sz="2000" dirty="0">
                <a:latin typeface="Tahoma" pitchFamily="34" charset="0"/>
              </a:rPr>
              <a:t> </a:t>
            </a:r>
            <a:r>
              <a:rPr lang="en-US" sz="2000" dirty="0" err="1">
                <a:latin typeface="Tahoma" pitchFamily="34" charset="0"/>
              </a:rPr>
              <a:t>mempromosikan</a:t>
            </a:r>
            <a:r>
              <a:rPr lang="en-US" sz="2000" dirty="0">
                <a:latin typeface="Tahoma" pitchFamily="34" charset="0"/>
              </a:rPr>
              <a:t> </a:t>
            </a:r>
            <a:r>
              <a:rPr lang="en-US" sz="2000" dirty="0" err="1">
                <a:latin typeface="Tahoma" pitchFamily="34" charset="0"/>
              </a:rPr>
              <a:t>kepentingan</a:t>
            </a:r>
            <a:r>
              <a:rPr lang="en-US" sz="2000" dirty="0">
                <a:latin typeface="Tahoma" pitchFamily="34" charset="0"/>
              </a:rPr>
              <a:t> </a:t>
            </a:r>
            <a:r>
              <a:rPr lang="en-US" sz="2000" dirty="0" err="1">
                <a:latin typeface="Tahoma" pitchFamily="34" charset="0"/>
              </a:rPr>
              <a:t>publik</a:t>
            </a:r>
            <a:r>
              <a:rPr lang="en-US" sz="2000" dirty="0">
                <a:latin typeface="Tahoma" pitchFamily="34" charset="0"/>
              </a:rPr>
              <a:t>.</a:t>
            </a:r>
          </a:p>
        </p:txBody>
      </p:sp>
      <p:sp>
        <p:nvSpPr>
          <p:cNvPr id="50182" name="Text Box 6"/>
          <p:cNvSpPr txBox="1">
            <a:spLocks noChangeArrowheads="1"/>
          </p:cNvSpPr>
          <p:nvPr/>
        </p:nvSpPr>
        <p:spPr bwMode="auto">
          <a:xfrm>
            <a:off x="1066800" y="4205287"/>
            <a:ext cx="7239000" cy="1077218"/>
          </a:xfrm>
          <a:prstGeom prst="rect">
            <a:avLst/>
          </a:prstGeom>
          <a:ln>
            <a:headEnd type="none" w="sm" len="sm"/>
            <a:tailEnd type="none" w="sm" len="sm"/>
          </a:ln>
        </p:spPr>
        <p:style>
          <a:lnRef idx="2">
            <a:schemeClr val="dk1"/>
          </a:lnRef>
          <a:fillRef idx="1">
            <a:schemeClr val="lt1"/>
          </a:fillRef>
          <a:effectRef idx="0">
            <a:schemeClr val="dk1"/>
          </a:effectRef>
          <a:fontRef idx="minor">
            <a:schemeClr val="dk1"/>
          </a:fontRef>
        </p:style>
        <p:txBody>
          <a:bodyPr>
            <a:spAutoFit/>
          </a:bodyPr>
          <a:lstStyle/>
          <a:p>
            <a:pPr algn="just"/>
            <a:r>
              <a:rPr lang="en-US" sz="3200" dirty="0" err="1">
                <a:latin typeface="Tahoma" pitchFamily="34" charset="0"/>
              </a:rPr>
              <a:t>Belakangan</a:t>
            </a:r>
            <a:r>
              <a:rPr lang="en-US" sz="3200" dirty="0">
                <a:latin typeface="Tahoma" pitchFamily="34" charset="0"/>
              </a:rPr>
              <a:t> </a:t>
            </a:r>
            <a:r>
              <a:rPr lang="en-US" sz="3200" dirty="0" err="1">
                <a:latin typeface="Tahoma" pitchFamily="34" charset="0"/>
              </a:rPr>
              <a:t>diyakini</a:t>
            </a:r>
            <a:r>
              <a:rPr lang="en-US" sz="3200" dirty="0">
                <a:latin typeface="Tahoma" pitchFamily="34" charset="0"/>
              </a:rPr>
              <a:t> </a:t>
            </a:r>
            <a:r>
              <a:rPr lang="en-US" sz="3200" dirty="0" err="1">
                <a:latin typeface="Tahoma" pitchFamily="34" charset="0"/>
              </a:rPr>
              <a:t>bahwa</a:t>
            </a:r>
            <a:r>
              <a:rPr lang="en-US" sz="3200" dirty="0">
                <a:latin typeface="Tahoma" pitchFamily="34" charset="0"/>
              </a:rPr>
              <a:t> invisible hand </a:t>
            </a:r>
            <a:r>
              <a:rPr lang="en-US" sz="3200" dirty="0" err="1">
                <a:latin typeface="Tahoma" pitchFamily="34" charset="0"/>
              </a:rPr>
              <a:t>ini</a:t>
            </a:r>
            <a:r>
              <a:rPr lang="en-US" sz="3200" dirty="0">
                <a:latin typeface="Tahoma" pitchFamily="34" charset="0"/>
              </a:rPr>
              <a:t> </a:t>
            </a:r>
            <a:r>
              <a:rPr lang="en-US" sz="3200" dirty="0" err="1">
                <a:latin typeface="Tahoma" pitchFamily="34" charset="0"/>
              </a:rPr>
              <a:t>adalah</a:t>
            </a:r>
            <a:r>
              <a:rPr lang="en-US" sz="3200" dirty="0">
                <a:latin typeface="Tahoma" pitchFamily="34" charset="0"/>
              </a:rPr>
              <a:t> </a:t>
            </a:r>
            <a:r>
              <a:rPr lang="en-US" sz="3200" dirty="0" err="1">
                <a:latin typeface="Tahoma" pitchFamily="34" charset="0"/>
              </a:rPr>
              <a:t>kekuatan</a:t>
            </a:r>
            <a:r>
              <a:rPr lang="en-US" sz="3200" dirty="0">
                <a:latin typeface="Tahoma" pitchFamily="34" charset="0"/>
              </a:rPr>
              <a:t> </a:t>
            </a:r>
            <a:r>
              <a:rPr lang="en-US" sz="3200" dirty="0" err="1">
                <a:latin typeface="Tahoma" pitchFamily="34" charset="0"/>
              </a:rPr>
              <a:t>pasar</a:t>
            </a:r>
            <a:r>
              <a:rPr lang="en-US" sz="3200" dirty="0">
                <a:latin typeface="Tahoma" pitchFamily="34"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Text Box 4"/>
          <p:cNvSpPr txBox="1">
            <a:spLocks noChangeArrowheads="1"/>
          </p:cNvSpPr>
          <p:nvPr/>
        </p:nvSpPr>
        <p:spPr bwMode="auto">
          <a:xfrm>
            <a:off x="685800" y="294382"/>
            <a:ext cx="8001000" cy="1077218"/>
          </a:xfrm>
          <a:prstGeom prst="rect">
            <a:avLst/>
          </a:prstGeom>
          <a:noFill/>
          <a:ln w="9525">
            <a:noFill/>
            <a:miter lim="800000"/>
            <a:headEnd/>
            <a:tailEnd/>
          </a:ln>
          <a:effectLst/>
        </p:spPr>
        <p:txBody>
          <a:bodyPr wrap="square">
            <a:spAutoFit/>
          </a:bodyPr>
          <a:lstStyle/>
          <a:p>
            <a:pPr algn="ctr">
              <a:spcBef>
                <a:spcPct val="50000"/>
              </a:spcBef>
            </a:pPr>
            <a:r>
              <a:rPr lang="en-US" sz="3200" b="1" dirty="0">
                <a:latin typeface="Arial" charset="0"/>
              </a:rPr>
              <a:t>KEYAKINAN ADAM SMITH MENGENAI AJARANNYA</a:t>
            </a:r>
          </a:p>
        </p:txBody>
      </p:sp>
      <p:sp>
        <p:nvSpPr>
          <p:cNvPr id="51205" name="Text Box 5"/>
          <p:cNvSpPr txBox="1">
            <a:spLocks noChangeArrowheads="1"/>
          </p:cNvSpPr>
          <p:nvPr/>
        </p:nvSpPr>
        <p:spPr bwMode="auto">
          <a:xfrm>
            <a:off x="1143000" y="1371600"/>
            <a:ext cx="7239000" cy="1465263"/>
          </a:xfrm>
          <a:prstGeom prst="rect">
            <a:avLst/>
          </a:prstGeom>
          <a:noFill/>
          <a:ln w="12700" cap="sq">
            <a:noFill/>
            <a:miter lim="800000"/>
            <a:headEnd type="none" w="sm" len="sm"/>
            <a:tailEnd type="none" w="sm" len="sm"/>
          </a:ln>
          <a:effectLst/>
        </p:spPr>
        <p:txBody>
          <a:bodyPr>
            <a:spAutoFit/>
          </a:bodyPr>
          <a:lstStyle/>
          <a:p>
            <a:pPr algn="just"/>
            <a:r>
              <a:rPr lang="en-US" sz="1800" dirty="0" err="1">
                <a:latin typeface="Tahoma" pitchFamily="34" charset="0"/>
              </a:rPr>
              <a:t>Ia</a:t>
            </a:r>
            <a:r>
              <a:rPr lang="en-US" sz="1800" dirty="0">
                <a:latin typeface="Tahoma" pitchFamily="34" charset="0"/>
              </a:rPr>
              <a:t> </a:t>
            </a:r>
            <a:r>
              <a:rPr lang="en-US" sz="1800" dirty="0" err="1">
                <a:latin typeface="Tahoma" pitchFamily="34" charset="0"/>
              </a:rPr>
              <a:t>yakin</a:t>
            </a:r>
            <a:r>
              <a:rPr lang="en-US" sz="1800" dirty="0">
                <a:latin typeface="Tahoma" pitchFamily="34" charset="0"/>
              </a:rPr>
              <a:t> </a:t>
            </a:r>
            <a:r>
              <a:rPr lang="en-US" sz="1800" dirty="0" err="1">
                <a:latin typeface="Tahoma" pitchFamily="34" charset="0"/>
              </a:rPr>
              <a:t>bahwa</a:t>
            </a:r>
            <a:r>
              <a:rPr lang="en-US" sz="1800" dirty="0">
                <a:latin typeface="Tahoma" pitchFamily="34" charset="0"/>
              </a:rPr>
              <a:t> </a:t>
            </a:r>
            <a:r>
              <a:rPr lang="en-US" sz="1800" dirty="0" err="1">
                <a:latin typeface="Tahoma" pitchFamily="34" charset="0"/>
              </a:rPr>
              <a:t>kapitalisme</a:t>
            </a:r>
            <a:r>
              <a:rPr lang="en-US" sz="1800" dirty="0">
                <a:latin typeface="Tahoma" pitchFamily="34" charset="0"/>
              </a:rPr>
              <a:t> yang </a:t>
            </a:r>
            <a:r>
              <a:rPr lang="en-US" sz="1800" dirty="0" err="1">
                <a:latin typeface="Tahoma" pitchFamily="34" charset="0"/>
              </a:rPr>
              <a:t>berbasiskan</a:t>
            </a:r>
            <a:r>
              <a:rPr lang="en-US" sz="1800" dirty="0">
                <a:latin typeface="Tahoma" pitchFamily="34" charset="0"/>
              </a:rPr>
              <a:t> </a:t>
            </a:r>
            <a:r>
              <a:rPr lang="en-US" sz="1800" dirty="0" err="1">
                <a:latin typeface="Tahoma" pitchFamily="34" charset="0"/>
              </a:rPr>
              <a:t>kebebasan</a:t>
            </a:r>
            <a:r>
              <a:rPr lang="en-US" sz="1800" dirty="0">
                <a:latin typeface="Tahoma" pitchFamily="34" charset="0"/>
              </a:rPr>
              <a:t> </a:t>
            </a:r>
            <a:r>
              <a:rPr lang="en-US" sz="1800" dirty="0" err="1">
                <a:latin typeface="Tahoma" pitchFamily="34" charset="0"/>
              </a:rPr>
              <a:t>individu</a:t>
            </a:r>
            <a:r>
              <a:rPr lang="en-US" sz="1800" dirty="0">
                <a:latin typeface="Tahoma" pitchFamily="34" charset="0"/>
              </a:rPr>
              <a:t> </a:t>
            </a:r>
            <a:r>
              <a:rPr lang="en-US" sz="1800" dirty="0" err="1">
                <a:latin typeface="Tahoma" pitchFamily="34" charset="0"/>
              </a:rPr>
              <a:t>untuk</a:t>
            </a:r>
            <a:r>
              <a:rPr lang="en-US" sz="1800" dirty="0">
                <a:latin typeface="Tahoma" pitchFamily="34" charset="0"/>
              </a:rPr>
              <a:t> </a:t>
            </a:r>
            <a:r>
              <a:rPr lang="en-US" sz="1800" dirty="0" err="1">
                <a:latin typeface="Tahoma" pitchFamily="34" charset="0"/>
              </a:rPr>
              <a:t>berusaha</a:t>
            </a:r>
            <a:r>
              <a:rPr lang="en-US" sz="1800" dirty="0">
                <a:latin typeface="Tahoma" pitchFamily="34" charset="0"/>
              </a:rPr>
              <a:t> </a:t>
            </a:r>
            <a:r>
              <a:rPr lang="en-US" sz="1800" dirty="0" err="1">
                <a:latin typeface="Tahoma" pitchFamily="34" charset="0"/>
              </a:rPr>
              <a:t>dapat</a:t>
            </a:r>
            <a:r>
              <a:rPr lang="en-US" sz="1800" dirty="0">
                <a:latin typeface="Tahoma" pitchFamily="34" charset="0"/>
              </a:rPr>
              <a:t> </a:t>
            </a:r>
            <a:r>
              <a:rPr lang="en-US" sz="1800" dirty="0" err="1">
                <a:latin typeface="Tahoma" pitchFamily="34" charset="0"/>
              </a:rPr>
              <a:t>meningkatkan</a:t>
            </a:r>
            <a:r>
              <a:rPr lang="en-US" sz="1800" dirty="0">
                <a:latin typeface="Tahoma" pitchFamily="34" charset="0"/>
              </a:rPr>
              <a:t> </a:t>
            </a:r>
            <a:r>
              <a:rPr lang="en-US" sz="1800" dirty="0" err="1">
                <a:latin typeface="Tahoma" pitchFamily="34" charset="0"/>
              </a:rPr>
              <a:t>kesejahteraan</a:t>
            </a:r>
            <a:r>
              <a:rPr lang="en-US" sz="1800" dirty="0">
                <a:latin typeface="Tahoma" pitchFamily="34" charset="0"/>
              </a:rPr>
              <a:t> </a:t>
            </a:r>
            <a:r>
              <a:rPr lang="en-US" sz="1800" dirty="0" err="1">
                <a:latin typeface="Tahoma" pitchFamily="34" charset="0"/>
              </a:rPr>
              <a:t>masyarakat</a:t>
            </a:r>
            <a:r>
              <a:rPr lang="en-US" sz="1800" dirty="0">
                <a:latin typeface="Tahoma" pitchFamily="34" charset="0"/>
              </a:rPr>
              <a:t>. Hal </a:t>
            </a:r>
            <a:r>
              <a:rPr lang="en-US" sz="1800" dirty="0" err="1">
                <a:latin typeface="Tahoma" pitchFamily="34" charset="0"/>
              </a:rPr>
              <a:t>ini</a:t>
            </a:r>
            <a:r>
              <a:rPr lang="en-US" sz="1800" dirty="0">
                <a:latin typeface="Tahoma" pitchFamily="34" charset="0"/>
              </a:rPr>
              <a:t> </a:t>
            </a:r>
            <a:r>
              <a:rPr lang="en-US" sz="1800" dirty="0" err="1">
                <a:latin typeface="Tahoma" pitchFamily="34" charset="0"/>
              </a:rPr>
              <a:t>diyakini</a:t>
            </a:r>
            <a:r>
              <a:rPr lang="en-US" sz="1800" dirty="0">
                <a:latin typeface="Tahoma" pitchFamily="34" charset="0"/>
              </a:rPr>
              <a:t> pula </a:t>
            </a:r>
            <a:r>
              <a:rPr lang="en-US" sz="1800" dirty="0" err="1">
                <a:latin typeface="Tahoma" pitchFamily="34" charset="0"/>
              </a:rPr>
              <a:t>oleh</a:t>
            </a:r>
            <a:r>
              <a:rPr lang="en-US" sz="1800" dirty="0">
                <a:latin typeface="Tahoma" pitchFamily="34" charset="0"/>
              </a:rPr>
              <a:t> </a:t>
            </a:r>
            <a:r>
              <a:rPr lang="en-US" sz="1800" dirty="0" err="1">
                <a:latin typeface="Tahoma" pitchFamily="34" charset="0"/>
              </a:rPr>
              <a:t>para</a:t>
            </a:r>
            <a:r>
              <a:rPr lang="en-US" sz="1800" dirty="0">
                <a:latin typeface="Tahoma" pitchFamily="34" charset="0"/>
              </a:rPr>
              <a:t> </a:t>
            </a:r>
            <a:r>
              <a:rPr lang="en-US" sz="1800" dirty="0" err="1">
                <a:latin typeface="Tahoma" pitchFamily="34" charset="0"/>
              </a:rPr>
              <a:t>pengikutnya</a:t>
            </a:r>
            <a:r>
              <a:rPr lang="en-US" sz="1800" dirty="0">
                <a:latin typeface="Tahoma" pitchFamily="34" charset="0"/>
              </a:rPr>
              <a:t>. </a:t>
            </a:r>
            <a:r>
              <a:rPr lang="en-US" sz="1800" dirty="0" err="1">
                <a:latin typeface="Tahoma" pitchFamily="34" charset="0"/>
              </a:rPr>
              <a:t>Seorang</a:t>
            </a:r>
            <a:r>
              <a:rPr lang="en-US" sz="1800" dirty="0">
                <a:latin typeface="Tahoma" pitchFamily="34" charset="0"/>
              </a:rPr>
              <a:t> professor (Stanley </a:t>
            </a:r>
            <a:r>
              <a:rPr lang="en-US" sz="1800" dirty="0" err="1">
                <a:latin typeface="Tahoma" pitchFamily="34" charset="0"/>
              </a:rPr>
              <a:t>Lebergott</a:t>
            </a:r>
            <a:r>
              <a:rPr lang="en-US" sz="1800" dirty="0">
                <a:latin typeface="Tahoma" pitchFamily="34" charset="0"/>
              </a:rPr>
              <a:t>) </a:t>
            </a:r>
            <a:r>
              <a:rPr lang="en-US" sz="1800" dirty="0" err="1">
                <a:latin typeface="Tahoma" pitchFamily="34" charset="0"/>
              </a:rPr>
              <a:t>membandingkan</a:t>
            </a:r>
            <a:r>
              <a:rPr lang="en-US" sz="1800" dirty="0">
                <a:latin typeface="Tahoma" pitchFamily="34" charset="0"/>
              </a:rPr>
              <a:t> </a:t>
            </a:r>
            <a:r>
              <a:rPr lang="en-US" sz="1800" dirty="0" err="1">
                <a:latin typeface="Tahoma" pitchFamily="34" charset="0"/>
              </a:rPr>
              <a:t>kehidupan</a:t>
            </a:r>
            <a:r>
              <a:rPr lang="en-US" sz="1800" dirty="0">
                <a:latin typeface="Tahoma" pitchFamily="34" charset="0"/>
              </a:rPr>
              <a:t> </a:t>
            </a:r>
            <a:r>
              <a:rPr lang="en-US" sz="1800" dirty="0" err="1">
                <a:latin typeface="Tahoma" pitchFamily="34" charset="0"/>
              </a:rPr>
              <a:t>ekonomi</a:t>
            </a:r>
            <a:r>
              <a:rPr lang="en-US" sz="1800" dirty="0">
                <a:latin typeface="Tahoma" pitchFamily="34" charset="0"/>
              </a:rPr>
              <a:t> </a:t>
            </a:r>
            <a:r>
              <a:rPr lang="en-US" sz="1800" dirty="0" err="1">
                <a:latin typeface="Tahoma" pitchFamily="34" charset="0"/>
              </a:rPr>
              <a:t>masyarakat</a:t>
            </a:r>
            <a:r>
              <a:rPr lang="en-US" sz="1800" dirty="0">
                <a:latin typeface="Tahoma" pitchFamily="34" charset="0"/>
              </a:rPr>
              <a:t> AS </a:t>
            </a:r>
            <a:r>
              <a:rPr lang="en-US" sz="1800" dirty="0" err="1">
                <a:latin typeface="Tahoma" pitchFamily="34" charset="0"/>
              </a:rPr>
              <a:t>pada</a:t>
            </a:r>
            <a:r>
              <a:rPr lang="en-US" sz="1800" dirty="0">
                <a:latin typeface="Tahoma" pitchFamily="34" charset="0"/>
              </a:rPr>
              <a:t> </a:t>
            </a:r>
            <a:r>
              <a:rPr lang="en-US" sz="1800" dirty="0" err="1">
                <a:latin typeface="Tahoma" pitchFamily="34" charset="0"/>
              </a:rPr>
              <a:t>tahun</a:t>
            </a:r>
            <a:r>
              <a:rPr lang="en-US" sz="1800" dirty="0">
                <a:latin typeface="Tahoma" pitchFamily="34" charset="0"/>
              </a:rPr>
              <a:t> 1900 </a:t>
            </a:r>
            <a:r>
              <a:rPr lang="en-US" sz="1800" dirty="0" err="1">
                <a:latin typeface="Tahoma" pitchFamily="34" charset="0"/>
              </a:rPr>
              <a:t>dan</a:t>
            </a:r>
            <a:r>
              <a:rPr lang="en-US" sz="1800" dirty="0">
                <a:latin typeface="Tahoma" pitchFamily="34" charset="0"/>
              </a:rPr>
              <a:t> 1970 </a:t>
            </a:r>
            <a:r>
              <a:rPr lang="en-US" sz="1800" dirty="0" err="1">
                <a:latin typeface="Tahoma" pitchFamily="34" charset="0"/>
              </a:rPr>
              <a:t>hasil</a:t>
            </a:r>
            <a:r>
              <a:rPr lang="en-US" sz="1800" dirty="0">
                <a:latin typeface="Tahoma" pitchFamily="34" charset="0"/>
              </a:rPr>
              <a:t> </a:t>
            </a:r>
            <a:r>
              <a:rPr lang="en-US" sz="1800" dirty="0" err="1">
                <a:latin typeface="Tahoma" pitchFamily="34" charset="0"/>
              </a:rPr>
              <a:t>sbb</a:t>
            </a:r>
            <a:r>
              <a:rPr lang="en-US" sz="1800" dirty="0">
                <a:latin typeface="Tahoma" pitchFamily="34" charset="0"/>
              </a:rPr>
              <a:t>:</a:t>
            </a:r>
          </a:p>
        </p:txBody>
      </p:sp>
      <p:graphicFrame>
        <p:nvGraphicFramePr>
          <p:cNvPr id="51263" name="Group 63"/>
          <p:cNvGraphicFramePr>
            <a:graphicFrameLocks noGrp="1"/>
          </p:cNvGraphicFramePr>
          <p:nvPr/>
        </p:nvGraphicFramePr>
        <p:xfrm>
          <a:off x="1219200" y="2904490"/>
          <a:ext cx="7086600" cy="3039110"/>
        </p:xfrm>
        <a:graphic>
          <a:graphicData uri="http://schemas.openxmlformats.org/drawingml/2006/table">
            <a:tbl>
              <a:tblPr/>
              <a:tblGrid>
                <a:gridCol w="2311400"/>
                <a:gridCol w="2387600"/>
                <a:gridCol w="2387600"/>
              </a:tblGrid>
              <a:tr h="844550">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Fasilitas RT yang dimiliki</a:t>
                      </a: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Total keluarga yang memiliki 1900</a:t>
                      </a: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Keluarga yang memiliki 1970</a:t>
                      </a: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2250">
                <a:tc>
                  <a:txBody>
                    <a:bodyPr/>
                    <a:lstStyle/>
                    <a:p>
                      <a:pPr marL="0" marR="0" lvl="0" indent="0" algn="just"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Toilet</a:t>
                      </a: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15</a:t>
                      </a: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99</a:t>
                      </a: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8125">
                <a:tc>
                  <a:txBody>
                    <a:bodyPr/>
                    <a:lstStyle/>
                    <a:p>
                      <a:pPr marL="0" marR="0" lvl="0" indent="0" algn="just"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Air ledeng</a:t>
                      </a: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24</a:t>
                      </a: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92</a:t>
                      </a: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4000">
                <a:tc>
                  <a:txBody>
                    <a:bodyPr/>
                    <a:lstStyle/>
                    <a:p>
                      <a:pPr marL="0" marR="0" lvl="0" indent="0" algn="just"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Pemanas</a:t>
                      </a: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1</a:t>
                      </a: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58</a:t>
                      </a: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9875">
                <a:tc>
                  <a:txBody>
                    <a:bodyPr/>
                    <a:lstStyle/>
                    <a:p>
                      <a:pPr marL="0" marR="0" lvl="0" indent="0" algn="just"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Listrik</a:t>
                      </a: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3</a:t>
                      </a: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99</a:t>
                      </a: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5750">
                <a:tc>
                  <a:txBody>
                    <a:bodyPr/>
                    <a:lstStyle/>
                    <a:p>
                      <a:pPr marL="0" marR="0" lvl="0" indent="0" algn="just"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Kulkas</a:t>
                      </a: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18</a:t>
                      </a: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99</a:t>
                      </a: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5425">
                <a:tc>
                  <a:txBody>
                    <a:bodyPr/>
                    <a:lstStyle/>
                    <a:p>
                      <a:pPr marL="0" marR="0" lvl="0" indent="0" algn="just"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Mobil</a:t>
                      </a:r>
                    </a:p>
                  </a:txBody>
                  <a:tcPr anchor="b"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smtClean="0">
                          <a:ln>
                            <a:noFill/>
                          </a:ln>
                          <a:solidFill>
                            <a:schemeClr val="tx1"/>
                          </a:solidFill>
                          <a:effectLst/>
                          <a:latin typeface="Arial" charset="0"/>
                        </a:rPr>
                        <a:t>1</a:t>
                      </a:r>
                    </a:p>
                  </a:txBody>
                  <a:tcPr anchor="b"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800" b="0" i="0" u="none" strike="noStrike" cap="none" normalizeH="0" baseline="0" dirty="0" smtClean="0">
                          <a:ln>
                            <a:noFill/>
                          </a:ln>
                          <a:solidFill>
                            <a:schemeClr val="tx1"/>
                          </a:solidFill>
                          <a:effectLst/>
                          <a:latin typeface="Arial" charset="0"/>
                        </a:rPr>
                        <a:t>41</a:t>
                      </a:r>
                    </a:p>
                  </a:txBody>
                  <a:tcPr anchor="b"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Text Box 5"/>
          <p:cNvSpPr txBox="1">
            <a:spLocks noChangeArrowheads="1"/>
          </p:cNvSpPr>
          <p:nvPr/>
        </p:nvSpPr>
        <p:spPr bwMode="auto">
          <a:xfrm>
            <a:off x="990600" y="1981200"/>
            <a:ext cx="7620000" cy="336550"/>
          </a:xfrm>
          <a:prstGeom prst="rect">
            <a:avLst/>
          </a:prstGeom>
          <a:noFill/>
          <a:ln w="12700" cap="sq">
            <a:noFill/>
            <a:miter lim="800000"/>
            <a:headEnd type="none" w="sm" len="sm"/>
            <a:tailEnd type="none" w="sm" len="sm"/>
          </a:ln>
          <a:effectLst/>
        </p:spPr>
        <p:txBody>
          <a:bodyPr>
            <a:spAutoFit/>
          </a:bodyPr>
          <a:lstStyle/>
          <a:p>
            <a:pPr marL="261938" lvl="1" indent="368300">
              <a:buFontTx/>
              <a:buChar char="•"/>
            </a:pPr>
            <a:endParaRPr lang="en-US" sz="1600"/>
          </a:p>
        </p:txBody>
      </p:sp>
      <p:sp>
        <p:nvSpPr>
          <p:cNvPr id="56326" name="Text Box 6"/>
          <p:cNvSpPr txBox="1">
            <a:spLocks noChangeArrowheads="1"/>
          </p:cNvSpPr>
          <p:nvPr/>
        </p:nvSpPr>
        <p:spPr bwMode="auto">
          <a:xfrm>
            <a:off x="533400" y="1905000"/>
            <a:ext cx="7772400" cy="3662363"/>
          </a:xfrm>
          <a:prstGeom prst="rect">
            <a:avLst/>
          </a:prstGeom>
          <a:noFill/>
          <a:ln w="12700" cap="sq">
            <a:noFill/>
            <a:miter lim="800000"/>
            <a:headEnd type="none" w="sm" len="sm"/>
            <a:tailEnd type="none" w="sm" len="sm"/>
          </a:ln>
          <a:effectLst/>
        </p:spPr>
        <p:txBody>
          <a:bodyPr>
            <a:spAutoFit/>
          </a:bodyPr>
          <a:lstStyle/>
          <a:p>
            <a:pPr marL="174625" indent="-174625" algn="just">
              <a:buFontTx/>
              <a:buChar char="•"/>
            </a:pPr>
            <a:r>
              <a:rPr lang="en-US" sz="1800"/>
              <a:t>Lahir di London pada tahun 1772 </a:t>
            </a:r>
          </a:p>
          <a:p>
            <a:pPr marL="174625" indent="-174625" algn="just">
              <a:buFontTx/>
              <a:buChar char="•"/>
            </a:pPr>
            <a:r>
              <a:rPr lang="en-US" sz="1800"/>
              <a:t>Keturunan Yahud. Ayahnya bernama Abraham Israel Ricardo, seorang pialang sukses.  </a:t>
            </a:r>
          </a:p>
          <a:p>
            <a:pPr marL="174625" indent="-174625" algn="just">
              <a:buFontTx/>
              <a:buChar char="•"/>
            </a:pPr>
            <a:r>
              <a:rPr lang="id-ID" sz="1800"/>
              <a:t>Mendukung penuh pemikiran Adam Smith</a:t>
            </a:r>
            <a:endParaRPr lang="en-US" sz="1800"/>
          </a:p>
          <a:p>
            <a:pPr marL="174625" indent="-174625" algn="just">
              <a:buFontTx/>
              <a:buChar char="•"/>
            </a:pPr>
            <a:r>
              <a:rPr lang="id-ID" sz="1800"/>
              <a:t>Berusaha menemukan nila tetap atas barang</a:t>
            </a:r>
            <a:r>
              <a:rPr lang="en-US" sz="1800"/>
              <a:t>. </a:t>
            </a:r>
            <a:r>
              <a:rPr lang="id-ID" sz="1800"/>
              <a:t>Menurutnya, nilai barang ditentukan oleh nilai kerja orang dalam memproduksi barang tersebut. Nilai komoditas harus sama dengan jumlah rata-rata dari jam kerja yang dipakai dalam dalam memproduksi barang tersebut. Konsekuensi dari teoi nilai kerja adalah kapitalis akan membayar upah rendah, memperkerjakan tenaga kerja anak dan perempuan, dan memperpanjang jam kerja agar mendapatkan keuntungan besar</a:t>
            </a:r>
            <a:endParaRPr lang="en-US" sz="1800"/>
          </a:p>
          <a:p>
            <a:pPr marL="174625" indent="-174625" algn="just">
              <a:buFontTx/>
              <a:buChar char="•"/>
            </a:pPr>
            <a:r>
              <a:rPr lang="en-US" sz="1800"/>
              <a:t>Dikenal sebagai peng</a:t>
            </a:r>
            <a:r>
              <a:rPr lang="id-ID" sz="1800"/>
              <a:t>embang model-model matematik yang sarat asumsi dan rumus-rumus abstrak</a:t>
            </a:r>
            <a:endParaRPr lang="en-US" sz="1800"/>
          </a:p>
        </p:txBody>
      </p:sp>
      <p:sp>
        <p:nvSpPr>
          <p:cNvPr id="56327" name="Text Box 7"/>
          <p:cNvSpPr txBox="1">
            <a:spLocks noChangeArrowheads="1"/>
          </p:cNvSpPr>
          <p:nvPr/>
        </p:nvSpPr>
        <p:spPr bwMode="auto">
          <a:xfrm>
            <a:off x="533400" y="304800"/>
            <a:ext cx="7924800" cy="1077218"/>
          </a:xfrm>
          <a:prstGeom prst="rect">
            <a:avLst/>
          </a:prstGeom>
          <a:noFill/>
          <a:ln w="9525">
            <a:noFill/>
            <a:miter lim="800000"/>
            <a:headEnd/>
            <a:tailEnd/>
          </a:ln>
          <a:effectLst/>
        </p:spPr>
        <p:txBody>
          <a:bodyPr wrap="square">
            <a:spAutoFit/>
          </a:bodyPr>
          <a:lstStyle/>
          <a:p>
            <a:pPr algn="ctr">
              <a:spcBef>
                <a:spcPct val="50000"/>
              </a:spcBef>
            </a:pPr>
            <a:r>
              <a:rPr lang="en-US" sz="3200" b="1" dirty="0">
                <a:latin typeface="Arial" charset="0"/>
              </a:rPr>
              <a:t>PERKEMBANGAN PEMIKIRAN EKONOMI KLASIK</a:t>
            </a:r>
          </a:p>
        </p:txBody>
      </p:sp>
      <p:sp>
        <p:nvSpPr>
          <p:cNvPr id="56328" name="Text Box 8">
            <a:hlinkClick r:id="rId2" action="ppaction://hlinkfile"/>
          </p:cNvPr>
          <p:cNvSpPr txBox="1">
            <a:spLocks noChangeArrowheads="1"/>
          </p:cNvSpPr>
          <p:nvPr/>
        </p:nvSpPr>
        <p:spPr bwMode="auto">
          <a:xfrm>
            <a:off x="381000" y="1447800"/>
            <a:ext cx="3276600" cy="366713"/>
          </a:xfrm>
          <a:prstGeom prst="rect">
            <a:avLst/>
          </a:prstGeom>
          <a:noFill/>
          <a:ln w="12700" cap="sq">
            <a:noFill/>
            <a:miter lim="800000"/>
            <a:headEnd type="none" w="sm" len="sm"/>
            <a:tailEnd type="none" w="sm" len="sm"/>
          </a:ln>
          <a:effectLst/>
        </p:spPr>
        <p:txBody>
          <a:bodyPr>
            <a:spAutoFit/>
          </a:bodyPr>
          <a:lstStyle/>
          <a:p>
            <a:pPr algn="just"/>
            <a:r>
              <a:rPr lang="en-US" sz="1800" dirty="0">
                <a:latin typeface="Tahoma" pitchFamily="34" charset="0"/>
                <a:hlinkClick r:id="rId2" action="ppaction://hlinkfile"/>
              </a:rPr>
              <a:t>DAVID RICARDO </a:t>
            </a:r>
            <a:r>
              <a:rPr lang="en-US" sz="1800" dirty="0">
                <a:latin typeface="Tahoma" pitchFamily="34" charset="0"/>
              </a:rPr>
              <a:t>1772 - 1823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ext Box 4"/>
          <p:cNvSpPr txBox="1">
            <a:spLocks noChangeArrowheads="1"/>
          </p:cNvSpPr>
          <p:nvPr/>
        </p:nvSpPr>
        <p:spPr bwMode="auto">
          <a:xfrm>
            <a:off x="609600" y="370582"/>
            <a:ext cx="8001000" cy="1077218"/>
          </a:xfrm>
          <a:prstGeom prst="rect">
            <a:avLst/>
          </a:prstGeom>
          <a:noFill/>
          <a:ln w="9525">
            <a:noFill/>
            <a:miter lim="800000"/>
            <a:headEnd/>
            <a:tailEnd/>
          </a:ln>
          <a:effectLst/>
        </p:spPr>
        <p:txBody>
          <a:bodyPr wrap="square">
            <a:spAutoFit/>
          </a:bodyPr>
          <a:lstStyle/>
          <a:p>
            <a:pPr algn="ctr">
              <a:spcBef>
                <a:spcPct val="50000"/>
              </a:spcBef>
            </a:pPr>
            <a:r>
              <a:rPr lang="en-US" sz="3200" b="1" dirty="0">
                <a:latin typeface="Arial" charset="0"/>
              </a:rPr>
              <a:t>PERKEMBANGAN PEMIKIRAN EKONOMI KLASIK</a:t>
            </a:r>
          </a:p>
        </p:txBody>
      </p:sp>
      <p:sp>
        <p:nvSpPr>
          <p:cNvPr id="52230" name="Text Box 6"/>
          <p:cNvSpPr txBox="1">
            <a:spLocks noChangeArrowheads="1"/>
          </p:cNvSpPr>
          <p:nvPr/>
        </p:nvSpPr>
        <p:spPr bwMode="auto">
          <a:xfrm>
            <a:off x="914400" y="1752600"/>
            <a:ext cx="7620000" cy="336550"/>
          </a:xfrm>
          <a:prstGeom prst="rect">
            <a:avLst/>
          </a:prstGeom>
          <a:noFill/>
          <a:ln w="12700" cap="sq">
            <a:noFill/>
            <a:miter lim="800000"/>
            <a:headEnd type="none" w="sm" len="sm"/>
            <a:tailEnd type="none" w="sm" len="sm"/>
          </a:ln>
          <a:effectLst/>
        </p:spPr>
        <p:txBody>
          <a:bodyPr>
            <a:spAutoFit/>
          </a:bodyPr>
          <a:lstStyle/>
          <a:p>
            <a:pPr marL="261938" lvl="1" indent="368300">
              <a:buFontTx/>
              <a:buChar char="•"/>
            </a:pPr>
            <a:endParaRPr lang="en-US" sz="1600"/>
          </a:p>
        </p:txBody>
      </p:sp>
      <p:sp>
        <p:nvSpPr>
          <p:cNvPr id="52233" name="Text Box 9">
            <a:hlinkClick r:id="rId2" action="ppaction://hlinkfile"/>
          </p:cNvPr>
          <p:cNvSpPr txBox="1">
            <a:spLocks noChangeArrowheads="1"/>
          </p:cNvSpPr>
          <p:nvPr/>
        </p:nvSpPr>
        <p:spPr bwMode="auto">
          <a:xfrm>
            <a:off x="533400" y="1600200"/>
            <a:ext cx="5105400" cy="396875"/>
          </a:xfrm>
          <a:prstGeom prst="rect">
            <a:avLst/>
          </a:prstGeom>
          <a:noFill/>
          <a:ln w="12700" cap="sq">
            <a:noFill/>
            <a:miter lim="800000"/>
            <a:headEnd type="none" w="sm" len="sm"/>
            <a:tailEnd type="none" w="sm" len="sm"/>
          </a:ln>
          <a:effectLst/>
        </p:spPr>
        <p:txBody>
          <a:bodyPr>
            <a:spAutoFit/>
          </a:bodyPr>
          <a:lstStyle/>
          <a:p>
            <a:pPr algn="just"/>
            <a:r>
              <a:rPr lang="en-US" sz="2000">
                <a:latin typeface="Tahoma" pitchFamily="34" charset="0"/>
              </a:rPr>
              <a:t>SUMBANGAN PEMIKIRAN </a:t>
            </a:r>
            <a:r>
              <a:rPr lang="en-US" sz="2000">
                <a:latin typeface="Tahoma" pitchFamily="34" charset="0"/>
                <a:hlinkClick r:id="rId2" action="ppaction://hlinkfile"/>
              </a:rPr>
              <a:t>DAVID RICARDO</a:t>
            </a:r>
            <a:endParaRPr lang="en-US" sz="2000">
              <a:latin typeface="Tahoma" pitchFamily="34" charset="0"/>
            </a:endParaRPr>
          </a:p>
        </p:txBody>
      </p:sp>
      <p:sp>
        <p:nvSpPr>
          <p:cNvPr id="52234" name="Text Box 10"/>
          <p:cNvSpPr txBox="1">
            <a:spLocks noChangeArrowheads="1"/>
          </p:cNvSpPr>
          <p:nvPr/>
        </p:nvSpPr>
        <p:spPr bwMode="auto">
          <a:xfrm>
            <a:off x="762000" y="2133600"/>
            <a:ext cx="7162800" cy="2835275"/>
          </a:xfrm>
          <a:prstGeom prst="rect">
            <a:avLst/>
          </a:prstGeom>
          <a:noFill/>
          <a:ln w="12700" cap="sq">
            <a:noFill/>
            <a:miter lim="800000"/>
            <a:headEnd type="none" w="sm" len="sm"/>
            <a:tailEnd type="none" w="sm" len="sm"/>
          </a:ln>
          <a:effectLst/>
        </p:spPr>
        <p:txBody>
          <a:bodyPr>
            <a:spAutoFit/>
          </a:bodyPr>
          <a:lstStyle/>
          <a:p>
            <a:pPr marL="342900" indent="-342900" algn="just">
              <a:buFontTx/>
              <a:buAutoNum type="arabicPeriod"/>
            </a:pPr>
            <a:r>
              <a:rPr lang="en-US" sz="2000"/>
              <a:t>Mendukung kebijakan moneter anti inflasi yang ketat</a:t>
            </a:r>
          </a:p>
          <a:p>
            <a:pPr marL="342900" indent="-342900" algn="just">
              <a:buFontTx/>
              <a:buAutoNum type="arabicPeriod"/>
            </a:pPr>
            <a:r>
              <a:rPr lang="en-US" sz="2000"/>
              <a:t>N</a:t>
            </a:r>
            <a:r>
              <a:rPr lang="id-ID" sz="2000"/>
              <a:t>ilai barang ditentukan oleh nilai kerja orang dalam memproduksi barang tersebut</a:t>
            </a:r>
            <a:endParaRPr lang="en-US" sz="2000"/>
          </a:p>
          <a:p>
            <a:pPr marL="342900" indent="-342900" algn="just">
              <a:buFontTx/>
              <a:buAutoNum type="arabicPeriod"/>
            </a:pPr>
            <a:r>
              <a:rPr lang="en-US" sz="2000"/>
              <a:t>Upah buruh akan harus diupayakan pada level subsitence</a:t>
            </a:r>
          </a:p>
          <a:p>
            <a:pPr marL="342900" indent="-342900" algn="just">
              <a:buFontTx/>
              <a:buAutoNum type="arabicPeriod"/>
            </a:pPr>
            <a:r>
              <a:rPr lang="en-US" sz="2000"/>
              <a:t>Bersama Robert Thoma Malthus mengembangkan hukum pendapatan yang berkurang dan “Model Jagung” yang menimbulkan kemacetan </a:t>
            </a:r>
          </a:p>
          <a:p>
            <a:pPr marL="342900" indent="-342900" algn="just">
              <a:buFontTx/>
              <a:buAutoNum type="arabicPeriod"/>
            </a:pPr>
            <a:r>
              <a:rPr lang="en-US" sz="2000"/>
              <a:t>Hukum keuntungan komparatif yang merupakan pukulan telak bagi aliran proteksionisme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Text Box 4"/>
          <p:cNvSpPr txBox="1">
            <a:spLocks noChangeArrowheads="1"/>
          </p:cNvSpPr>
          <p:nvPr/>
        </p:nvSpPr>
        <p:spPr bwMode="auto">
          <a:xfrm>
            <a:off x="381000" y="1582737"/>
            <a:ext cx="5029200" cy="396875"/>
          </a:xfrm>
          <a:prstGeom prst="rect">
            <a:avLst/>
          </a:prstGeom>
          <a:noFill/>
          <a:ln w="12700" cap="sq">
            <a:noFill/>
            <a:miter lim="800000"/>
            <a:headEnd type="none" w="sm" len="sm"/>
            <a:tailEnd type="none" w="sm" len="sm"/>
          </a:ln>
          <a:effectLst/>
        </p:spPr>
        <p:txBody>
          <a:bodyPr>
            <a:spAutoFit/>
          </a:bodyPr>
          <a:lstStyle/>
          <a:p>
            <a:pPr algn="just"/>
            <a:r>
              <a:rPr lang="en-US" sz="2000" dirty="0"/>
              <a:t>1. </a:t>
            </a:r>
            <a:r>
              <a:rPr lang="en-US" sz="2000" dirty="0" err="1"/>
              <a:t>Kebijakan</a:t>
            </a:r>
            <a:r>
              <a:rPr lang="en-US" sz="2000" dirty="0"/>
              <a:t> </a:t>
            </a:r>
            <a:r>
              <a:rPr lang="en-US" sz="2000" dirty="0" err="1"/>
              <a:t>moneter</a:t>
            </a:r>
            <a:r>
              <a:rPr lang="en-US" sz="2000" dirty="0"/>
              <a:t> anti </a:t>
            </a:r>
            <a:r>
              <a:rPr lang="en-US" sz="2000" dirty="0" err="1"/>
              <a:t>inflasi</a:t>
            </a:r>
            <a:r>
              <a:rPr lang="en-US" sz="2000" dirty="0"/>
              <a:t> yang </a:t>
            </a:r>
            <a:r>
              <a:rPr lang="en-US" sz="2000" dirty="0" err="1"/>
              <a:t>ketat</a:t>
            </a:r>
            <a:endParaRPr lang="en-US" sz="2000" dirty="0"/>
          </a:p>
        </p:txBody>
      </p:sp>
      <p:sp>
        <p:nvSpPr>
          <p:cNvPr id="58373" name="Text Box 5"/>
          <p:cNvSpPr txBox="1">
            <a:spLocks noChangeArrowheads="1"/>
          </p:cNvSpPr>
          <p:nvPr/>
        </p:nvSpPr>
        <p:spPr bwMode="auto">
          <a:xfrm>
            <a:off x="381000" y="2192337"/>
            <a:ext cx="7391400" cy="1465263"/>
          </a:xfrm>
          <a:prstGeom prst="rect">
            <a:avLst/>
          </a:prstGeom>
          <a:noFill/>
          <a:ln w="12700" cap="sq">
            <a:noFill/>
            <a:miter lim="800000"/>
            <a:headEnd type="none" w="sm" len="sm"/>
            <a:tailEnd type="none" w="sm" len="sm"/>
          </a:ln>
          <a:effectLst/>
        </p:spPr>
        <p:txBody>
          <a:bodyPr>
            <a:spAutoFit/>
          </a:bodyPr>
          <a:lstStyle/>
          <a:p>
            <a:pPr algn="just"/>
            <a:r>
              <a:rPr lang="en-US" sz="1800"/>
              <a:t>Ditujukan untuk mengatasi inflasi hebat Inggris pada tahun 1809-1810. Menurutnya, inflasi dapat diatasi dengan pengurangan jumlah uang yang beredar sampai nilai uang kertas (banknote) sama dengan nilai emas dan perak (1 pound sama dengan 1 gram emas/perak). Ia menegaskan, kebijakan tersebut tidak menimbulkan gangguan ekonomi asalkan dilakukan secara bertahap.</a:t>
            </a:r>
          </a:p>
        </p:txBody>
      </p:sp>
      <p:sp>
        <p:nvSpPr>
          <p:cNvPr id="58374" name="Text Box 6"/>
          <p:cNvSpPr txBox="1">
            <a:spLocks noChangeArrowheads="1"/>
          </p:cNvSpPr>
          <p:nvPr/>
        </p:nvSpPr>
        <p:spPr bwMode="auto">
          <a:xfrm>
            <a:off x="381000" y="3944937"/>
            <a:ext cx="5029200" cy="396875"/>
          </a:xfrm>
          <a:prstGeom prst="rect">
            <a:avLst/>
          </a:prstGeom>
          <a:noFill/>
          <a:ln w="12700" cap="sq">
            <a:noFill/>
            <a:miter lim="800000"/>
            <a:headEnd type="none" w="sm" len="sm"/>
            <a:tailEnd type="none" w="sm" len="sm"/>
          </a:ln>
          <a:effectLst/>
        </p:spPr>
        <p:txBody>
          <a:bodyPr>
            <a:spAutoFit/>
          </a:bodyPr>
          <a:lstStyle/>
          <a:p>
            <a:pPr algn="just"/>
            <a:r>
              <a:rPr lang="en-US" sz="2000"/>
              <a:t>2. Pendapatan yang menurun dan Corn Law</a:t>
            </a:r>
          </a:p>
        </p:txBody>
      </p:sp>
      <p:sp>
        <p:nvSpPr>
          <p:cNvPr id="58375" name="Text Box 7"/>
          <p:cNvSpPr txBox="1">
            <a:spLocks noChangeArrowheads="1"/>
          </p:cNvSpPr>
          <p:nvPr/>
        </p:nvSpPr>
        <p:spPr bwMode="auto">
          <a:xfrm>
            <a:off x="381000" y="4402137"/>
            <a:ext cx="7391400" cy="1465263"/>
          </a:xfrm>
          <a:prstGeom prst="rect">
            <a:avLst/>
          </a:prstGeom>
          <a:noFill/>
          <a:ln w="12700" cap="sq">
            <a:noFill/>
            <a:miter lim="800000"/>
            <a:headEnd type="none" w="sm" len="sm"/>
            <a:tailEnd type="none" w="sm" len="sm"/>
          </a:ln>
          <a:effectLst/>
        </p:spPr>
        <p:txBody>
          <a:bodyPr>
            <a:spAutoFit/>
          </a:bodyPr>
          <a:lstStyle/>
          <a:p>
            <a:pPr algn="just"/>
            <a:r>
              <a:rPr lang="en-US" sz="1800"/>
              <a:t>Luas lahan digunakan untuk memproduksi jagung/gandum bersifat tetap (atau bahkan berkurang) dan daya dukungnya semakin menurun. Penambahan faktor produksi (terutama tenaga kerja) memerlukan tambahan lahan. Lahan bersifat terbatas sedangkan jumlah manusia terus bertambah. Hal ini akan menyebabkan pertumbuhan ekonomi mengalami kemacetan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Text Box 4"/>
          <p:cNvSpPr txBox="1">
            <a:spLocks noChangeArrowheads="1"/>
          </p:cNvSpPr>
          <p:nvPr/>
        </p:nvSpPr>
        <p:spPr bwMode="auto">
          <a:xfrm>
            <a:off x="457200" y="1447800"/>
            <a:ext cx="6477000" cy="396875"/>
          </a:xfrm>
          <a:prstGeom prst="rect">
            <a:avLst/>
          </a:prstGeom>
          <a:noFill/>
          <a:ln w="12700" cap="sq">
            <a:noFill/>
            <a:miter lim="800000"/>
            <a:headEnd type="none" w="sm" len="sm"/>
            <a:tailEnd type="none" w="sm" len="sm"/>
          </a:ln>
          <a:effectLst/>
        </p:spPr>
        <p:txBody>
          <a:bodyPr>
            <a:spAutoFit/>
          </a:bodyPr>
          <a:lstStyle/>
          <a:p>
            <a:pPr algn="just"/>
            <a:r>
              <a:rPr lang="en-US" sz="2000"/>
              <a:t>3. Upah Buruh harus dipertahankan pada level subsistence</a:t>
            </a:r>
          </a:p>
        </p:txBody>
      </p:sp>
      <p:sp>
        <p:nvSpPr>
          <p:cNvPr id="59397" name="Text Box 5"/>
          <p:cNvSpPr txBox="1">
            <a:spLocks noChangeArrowheads="1"/>
          </p:cNvSpPr>
          <p:nvPr/>
        </p:nvSpPr>
        <p:spPr bwMode="auto">
          <a:xfrm>
            <a:off x="457200" y="1905000"/>
            <a:ext cx="7315200" cy="1739900"/>
          </a:xfrm>
          <a:prstGeom prst="rect">
            <a:avLst/>
          </a:prstGeom>
          <a:noFill/>
          <a:ln w="12700" cap="sq">
            <a:noFill/>
            <a:miter lim="800000"/>
            <a:headEnd type="none" w="sm" len="sm"/>
            <a:tailEnd type="none" w="sm" len="sm"/>
          </a:ln>
          <a:effectLst/>
        </p:spPr>
        <p:txBody>
          <a:bodyPr>
            <a:spAutoFit/>
          </a:bodyPr>
          <a:lstStyle/>
          <a:p>
            <a:pPr algn="just"/>
            <a:r>
              <a:rPr lang="en-US" sz="1800"/>
              <a:t>Ricardo berpendapat upah buruh harus dipertahankan pada level subsistence. Alasannya, jika upah naik kesejahteraan buruh akan meningkat, dan setiap orang cenderung untuk memiliki anak sehingga akan meningkatkan jumlah populasi. Semakin tinggi populasi, semakin banyak mulut yang harus diberi makan sementara lahan pertanian sebagai faktor produksi bersifat bersifat tetap. Ini membahayakan bagi pertumbuhan ekonomi.</a:t>
            </a:r>
          </a:p>
        </p:txBody>
      </p:sp>
      <p:sp>
        <p:nvSpPr>
          <p:cNvPr id="59398" name="Text Box 6"/>
          <p:cNvSpPr txBox="1">
            <a:spLocks noChangeArrowheads="1"/>
          </p:cNvSpPr>
          <p:nvPr/>
        </p:nvSpPr>
        <p:spPr bwMode="auto">
          <a:xfrm>
            <a:off x="457200" y="3962400"/>
            <a:ext cx="5257800" cy="396875"/>
          </a:xfrm>
          <a:prstGeom prst="rect">
            <a:avLst/>
          </a:prstGeom>
          <a:noFill/>
          <a:ln w="12700" cap="sq">
            <a:noFill/>
            <a:miter lim="800000"/>
            <a:headEnd type="none" w="sm" len="sm"/>
            <a:tailEnd type="none" w="sm" len="sm"/>
          </a:ln>
          <a:effectLst/>
        </p:spPr>
        <p:txBody>
          <a:bodyPr>
            <a:spAutoFit/>
          </a:bodyPr>
          <a:lstStyle/>
          <a:p>
            <a:pPr algn="just"/>
            <a:r>
              <a:rPr lang="en-US" sz="2000"/>
              <a:t>4. Keuntungan komparatif yang menguntungkan </a:t>
            </a:r>
          </a:p>
        </p:txBody>
      </p:sp>
      <p:sp>
        <p:nvSpPr>
          <p:cNvPr id="59399" name="Text Box 7"/>
          <p:cNvSpPr txBox="1">
            <a:spLocks noChangeArrowheads="1"/>
          </p:cNvSpPr>
          <p:nvPr/>
        </p:nvSpPr>
        <p:spPr bwMode="auto">
          <a:xfrm>
            <a:off x="457200" y="4343400"/>
            <a:ext cx="7315200" cy="2014538"/>
          </a:xfrm>
          <a:prstGeom prst="rect">
            <a:avLst/>
          </a:prstGeom>
          <a:noFill/>
          <a:ln w="12700" cap="sq">
            <a:noFill/>
            <a:miter lim="800000"/>
            <a:headEnd type="none" w="sm" len="sm"/>
            <a:tailEnd type="none" w="sm" len="sm"/>
          </a:ln>
          <a:effectLst/>
        </p:spPr>
        <p:txBody>
          <a:bodyPr>
            <a:spAutoFit/>
          </a:bodyPr>
          <a:lstStyle/>
          <a:p>
            <a:pPr algn="just"/>
            <a:r>
              <a:rPr lang="en-US" sz="1800"/>
              <a:t>Perdagangan bebas akan menguntungkan kedua pihak dan akan mendorong setiap negara melakukan spesialisasi untuk membuat produk unggulan, walaupun ia telah mendapatkan keuntungan absolut dari suatu produk tertentu. Sebuah negara/individu yang memiliki keuntungan absolut dari memproduksi suatu barang/jasa akan lebih mendpatkan keuntungan jika sebagian dari faktor produksi tersebut dilakukan oleh orang lain. </a:t>
            </a:r>
          </a:p>
          <a:p>
            <a:pPr algn="just"/>
            <a:endParaRPr lang="en-US" sz="1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Text Box 4"/>
          <p:cNvSpPr txBox="1">
            <a:spLocks noChangeArrowheads="1"/>
          </p:cNvSpPr>
          <p:nvPr/>
        </p:nvSpPr>
        <p:spPr bwMode="auto">
          <a:xfrm>
            <a:off x="381000" y="1524000"/>
            <a:ext cx="6477000" cy="396875"/>
          </a:xfrm>
          <a:prstGeom prst="rect">
            <a:avLst/>
          </a:prstGeom>
          <a:noFill/>
          <a:ln w="12700" cap="sq">
            <a:noFill/>
            <a:miter lim="800000"/>
            <a:headEnd type="none" w="sm" len="sm"/>
            <a:tailEnd type="none" w="sm" len="sm"/>
          </a:ln>
          <a:effectLst/>
        </p:spPr>
        <p:txBody>
          <a:bodyPr>
            <a:spAutoFit/>
          </a:bodyPr>
          <a:lstStyle/>
          <a:p>
            <a:pPr algn="just"/>
            <a:r>
              <a:rPr lang="en-US" sz="2000"/>
              <a:t>5. Nilai barang ditentukan oleh nila kerja </a:t>
            </a:r>
          </a:p>
        </p:txBody>
      </p:sp>
      <p:sp>
        <p:nvSpPr>
          <p:cNvPr id="60421" name="Text Box 5"/>
          <p:cNvSpPr txBox="1">
            <a:spLocks noChangeArrowheads="1"/>
          </p:cNvSpPr>
          <p:nvPr/>
        </p:nvSpPr>
        <p:spPr bwMode="auto">
          <a:xfrm>
            <a:off x="381000" y="1981200"/>
            <a:ext cx="7315200" cy="2838450"/>
          </a:xfrm>
          <a:prstGeom prst="rect">
            <a:avLst/>
          </a:prstGeom>
          <a:noFill/>
          <a:ln w="12700" cap="sq">
            <a:noFill/>
            <a:miter lim="800000"/>
            <a:headEnd type="none" w="sm" len="sm"/>
            <a:tailEnd type="none" w="sm" len="sm"/>
          </a:ln>
          <a:effectLst/>
        </p:spPr>
        <p:txBody>
          <a:bodyPr>
            <a:spAutoFit/>
          </a:bodyPr>
          <a:lstStyle/>
          <a:p>
            <a:pPr algn="just"/>
            <a:r>
              <a:rPr lang="en-US" sz="1800"/>
              <a:t>Ricardo berpendapat nilai barang ditentukan oleh nilai produksi. Yaitu, harga barang ditentukan semata oleh biya produksi. Semakin tinggi biaya pembuatan suatu barang maka harganya/nilai intrinksiknya semakin tinggi. Namun, ia mengecualikan barang lukisan, barang antik, buku, permata. </a:t>
            </a:r>
          </a:p>
          <a:p>
            <a:pPr algn="just"/>
            <a:r>
              <a:rPr lang="en-US" sz="1800"/>
              <a:t>Tapi ia mengalami kesulitan memahami fakta: mengapa pohon oak yang mentahnya seharga 2 cent menjadi 100 sen ketika sudah diolah? Atau kulit sapi yang tidak mahal namun sangat mahal ketika ia sudah menjadi sepatu atau tas? Semahal itukah biaya produksinya? Ia tidak mampu menjawab pertanyaan ini sampai ia mati. Upaya Ricardo mencari nilai intrinsik dari sebuah benda dianggap sebuah pencarian yang sia-sia.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6"/>
          <p:cNvSpPr txBox="1">
            <a:spLocks noChangeArrowheads="1"/>
          </p:cNvSpPr>
          <p:nvPr/>
        </p:nvSpPr>
        <p:spPr bwMode="auto">
          <a:xfrm>
            <a:off x="457200" y="304800"/>
            <a:ext cx="8229600" cy="1077218"/>
          </a:xfrm>
          <a:prstGeom prst="rect">
            <a:avLst/>
          </a:prstGeom>
          <a:noFill/>
          <a:ln w="9525">
            <a:noFill/>
            <a:miter lim="800000"/>
            <a:headEnd/>
            <a:tailEnd/>
          </a:ln>
        </p:spPr>
        <p:txBody>
          <a:bodyPr wrap="square">
            <a:spAutoFit/>
          </a:bodyPr>
          <a:lstStyle/>
          <a:p>
            <a:pPr algn="ctr">
              <a:spcBef>
                <a:spcPct val="50000"/>
              </a:spcBef>
            </a:pPr>
            <a:r>
              <a:rPr lang="en-US" sz="3200" b="1" dirty="0">
                <a:solidFill>
                  <a:schemeClr val="bg1"/>
                </a:solidFill>
                <a:latin typeface="Arial" charset="0"/>
              </a:rPr>
              <a:t>SEJARAH PERKEMBANGAN PEMIKIRAN EKONOMI</a:t>
            </a:r>
          </a:p>
        </p:txBody>
      </p:sp>
      <p:graphicFrame>
        <p:nvGraphicFramePr>
          <p:cNvPr id="12305" name="Group 17"/>
          <p:cNvGraphicFramePr>
            <a:graphicFrameLocks noGrp="1"/>
          </p:cNvGraphicFramePr>
          <p:nvPr/>
        </p:nvGraphicFramePr>
        <p:xfrm>
          <a:off x="1403350" y="1916113"/>
          <a:ext cx="6010275" cy="2438400"/>
        </p:xfrm>
        <a:graphic>
          <a:graphicData uri="http://schemas.openxmlformats.org/drawingml/2006/table">
            <a:tbl>
              <a:tblPr/>
              <a:tblGrid>
                <a:gridCol w="3240088"/>
                <a:gridCol w="554037"/>
                <a:gridCol w="554038"/>
                <a:gridCol w="554037"/>
                <a:gridCol w="554038"/>
                <a:gridCol w="554037"/>
              </a:tblGrid>
              <a:tr h="150813">
                <a:tc>
                  <a:txBody>
                    <a:bodyPr/>
                    <a:lstStyle/>
                    <a:p>
                      <a:pPr marL="0" marR="0" lvl="0" indent="0" algn="l" defTabSz="914400" rtl="0" eaLnBrk="1" fontAlgn="base" latinLnBrk="0" hangingPunct="1">
                        <a:lnSpc>
                          <a:spcPct val="100000"/>
                        </a:lnSpc>
                        <a:spcBef>
                          <a:spcPct val="0"/>
                        </a:spcBef>
                        <a:spcAft>
                          <a:spcPct val="0"/>
                        </a:spcAft>
                        <a:buClr>
                          <a:schemeClr val="accent2"/>
                        </a:buClr>
                        <a:buSzPct val="80000"/>
                        <a:buFont typeface="Wingdings" pitchFamily="2" charset="2"/>
                        <a:buNone/>
                        <a:tabLst/>
                      </a:pPr>
                      <a:r>
                        <a:rPr kumimoji="0" lang="en-US" sz="1400" b="1" i="0" u="none" strike="noStrike" cap="none" normalizeH="0" baseline="0" dirty="0" err="1" smtClean="0">
                          <a:ln>
                            <a:noFill/>
                          </a:ln>
                          <a:solidFill>
                            <a:schemeClr val="tx1"/>
                          </a:solidFill>
                          <a:effectLst/>
                          <a:latin typeface="Arial" charset="0"/>
                        </a:rPr>
                        <a:t>Aliran</a:t>
                      </a:r>
                      <a:r>
                        <a:rPr kumimoji="0" lang="en-US" sz="1400" b="1" i="0" u="none" strike="noStrike" cap="none" normalizeH="0" baseline="0" dirty="0" smtClean="0">
                          <a:ln>
                            <a:noFill/>
                          </a:ln>
                          <a:solidFill>
                            <a:schemeClr val="tx1"/>
                          </a:solidFill>
                          <a:effectLst/>
                          <a:latin typeface="Arial" charset="0"/>
                        </a:rPr>
                        <a:t> </a:t>
                      </a:r>
                      <a:r>
                        <a:rPr kumimoji="0" lang="en-US" sz="1400" b="1" i="0" u="none" strike="noStrike" cap="none" normalizeH="0" baseline="0" dirty="0" err="1" smtClean="0">
                          <a:ln>
                            <a:noFill/>
                          </a:ln>
                          <a:solidFill>
                            <a:schemeClr val="tx1"/>
                          </a:solidFill>
                          <a:effectLst/>
                          <a:latin typeface="Arial" charset="0"/>
                        </a:rPr>
                        <a:t>Pemikiran</a:t>
                      </a:r>
                      <a:r>
                        <a:rPr kumimoji="0" lang="en-US" sz="1400" b="1" i="0" u="none" strike="noStrike" cap="none" normalizeH="0" baseline="0" dirty="0" smtClean="0">
                          <a:ln>
                            <a:noFill/>
                          </a:ln>
                          <a:solidFill>
                            <a:schemeClr val="tx1"/>
                          </a:solidFill>
                          <a:effectLst/>
                          <a:latin typeface="Arial" charset="0"/>
                        </a:rPr>
                        <a:t> </a:t>
                      </a:r>
                      <a:r>
                        <a:rPr kumimoji="0" lang="en-US" sz="1400" b="1" i="0" u="none" strike="noStrike" cap="none" normalizeH="0" baseline="0" dirty="0" err="1" smtClean="0">
                          <a:ln>
                            <a:noFill/>
                          </a:ln>
                          <a:solidFill>
                            <a:schemeClr val="tx1"/>
                          </a:solidFill>
                          <a:effectLst/>
                          <a:latin typeface="Arial" charset="0"/>
                        </a:rPr>
                        <a:t>Ekonomi</a:t>
                      </a:r>
                      <a:endParaRPr kumimoji="0" lang="en-US" sz="1400" b="1" i="0" u="none" strike="noStrike" cap="none" normalizeH="0" baseline="0" dirty="0" smtClean="0">
                        <a:ln>
                          <a:noFill/>
                        </a:ln>
                        <a:solidFill>
                          <a:schemeClr val="tx1"/>
                        </a:solidFill>
                        <a:effectLst/>
                        <a:latin typeface="Arial"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Abad</a:t>
                      </a: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987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16</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17</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18</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19</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20</a:t>
                      </a: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Merkantilisme</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24288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Klasik</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22701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Neoklasik/Austrian</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26987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Marxisme/Radikal</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Keynesianisme</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cap="flat">
                      <a:noFill/>
                    </a:lnR>
                    <a:lnT>
                      <a:noFill/>
                    </a:lnT>
                    <a:lnB>
                      <a:noFill/>
                    </a:lnB>
                    <a:lnTlToBr>
                      <a:noFill/>
                    </a:lnTlToBr>
                    <a:lnBlToTr>
                      <a:noFill/>
                    </a:lnBlToTr>
                    <a:noFill/>
                  </a:tcPr>
                </a:tc>
              </a:tr>
              <a:tr h="2540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1400" b="1" i="0" u="none" strike="noStrike" cap="none" normalizeH="0" baseline="0" smtClean="0">
                          <a:ln>
                            <a:noFill/>
                          </a:ln>
                          <a:solidFill>
                            <a:schemeClr val="tx1"/>
                          </a:solidFill>
                          <a:effectLst/>
                          <a:latin typeface="Arial" charset="0"/>
                        </a:rPr>
                        <a:t>Institutionalisme</a:t>
                      </a:r>
                    </a:p>
                  </a:txBody>
                  <a:tcP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smtClean="0">
                        <a:ln>
                          <a:noFill/>
                        </a:ln>
                        <a:solidFill>
                          <a:schemeClr val="tx1"/>
                        </a:solidFill>
                        <a:effectLst/>
                        <a:latin typeface="Arial"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n-US" sz="1400" b="1" i="0" u="none" strike="noStrike" cap="none" normalizeH="0" baseline="0" dirty="0" smtClean="0">
                        <a:ln>
                          <a:noFill/>
                        </a:ln>
                        <a:solidFill>
                          <a:schemeClr val="tx1"/>
                        </a:solidFill>
                        <a:effectLst/>
                        <a:latin typeface="Arial" charset="0"/>
                      </a:endParaRP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96" name="Line 82"/>
          <p:cNvSpPr>
            <a:spLocks noChangeShapeType="1"/>
          </p:cNvSpPr>
          <p:nvPr/>
        </p:nvSpPr>
        <p:spPr bwMode="auto">
          <a:xfrm>
            <a:off x="4643438" y="2636838"/>
            <a:ext cx="1368425" cy="0"/>
          </a:xfrm>
          <a:prstGeom prst="line">
            <a:avLst/>
          </a:prstGeom>
          <a:noFill/>
          <a:ln w="28575">
            <a:solidFill>
              <a:schemeClr val="tx1"/>
            </a:solidFill>
            <a:round/>
            <a:headEnd/>
            <a:tailEnd/>
          </a:ln>
        </p:spPr>
        <p:txBody>
          <a:bodyPr/>
          <a:lstStyle/>
          <a:p>
            <a:endParaRPr lang="en-US"/>
          </a:p>
        </p:txBody>
      </p:sp>
      <p:sp>
        <p:nvSpPr>
          <p:cNvPr id="6197" name="Line 83"/>
          <p:cNvSpPr>
            <a:spLocks noChangeShapeType="1"/>
          </p:cNvSpPr>
          <p:nvPr/>
        </p:nvSpPr>
        <p:spPr bwMode="auto">
          <a:xfrm>
            <a:off x="6019800" y="2971800"/>
            <a:ext cx="647700" cy="0"/>
          </a:xfrm>
          <a:prstGeom prst="line">
            <a:avLst/>
          </a:prstGeom>
          <a:noFill/>
          <a:ln w="28575">
            <a:solidFill>
              <a:schemeClr val="tx1"/>
            </a:solidFill>
            <a:round/>
            <a:headEnd/>
            <a:tailEnd/>
          </a:ln>
        </p:spPr>
        <p:txBody>
          <a:bodyPr/>
          <a:lstStyle/>
          <a:p>
            <a:endParaRPr lang="en-US"/>
          </a:p>
        </p:txBody>
      </p:sp>
      <p:sp>
        <p:nvSpPr>
          <p:cNvPr id="6198" name="Line 84"/>
          <p:cNvSpPr>
            <a:spLocks noChangeShapeType="1"/>
          </p:cNvSpPr>
          <p:nvPr/>
        </p:nvSpPr>
        <p:spPr bwMode="auto">
          <a:xfrm>
            <a:off x="6588125" y="3284538"/>
            <a:ext cx="792163" cy="0"/>
          </a:xfrm>
          <a:prstGeom prst="line">
            <a:avLst/>
          </a:prstGeom>
          <a:noFill/>
          <a:ln w="28575">
            <a:solidFill>
              <a:schemeClr val="tx1"/>
            </a:solidFill>
            <a:round/>
            <a:headEnd/>
            <a:tailEnd/>
          </a:ln>
        </p:spPr>
        <p:txBody>
          <a:bodyPr/>
          <a:lstStyle/>
          <a:p>
            <a:endParaRPr lang="en-US"/>
          </a:p>
        </p:txBody>
      </p:sp>
      <p:sp>
        <p:nvSpPr>
          <p:cNvPr id="6199" name="Line 85"/>
          <p:cNvSpPr>
            <a:spLocks noChangeShapeType="1"/>
          </p:cNvSpPr>
          <p:nvPr/>
        </p:nvSpPr>
        <p:spPr bwMode="auto">
          <a:xfrm>
            <a:off x="6588125" y="3573463"/>
            <a:ext cx="792163" cy="0"/>
          </a:xfrm>
          <a:prstGeom prst="line">
            <a:avLst/>
          </a:prstGeom>
          <a:noFill/>
          <a:ln w="28575">
            <a:solidFill>
              <a:schemeClr val="tx1"/>
            </a:solidFill>
            <a:round/>
            <a:headEnd/>
            <a:tailEnd/>
          </a:ln>
        </p:spPr>
        <p:txBody>
          <a:bodyPr/>
          <a:lstStyle/>
          <a:p>
            <a:endParaRPr lang="en-US"/>
          </a:p>
        </p:txBody>
      </p:sp>
      <p:sp>
        <p:nvSpPr>
          <p:cNvPr id="6200" name="Line 86"/>
          <p:cNvSpPr>
            <a:spLocks noChangeShapeType="1"/>
          </p:cNvSpPr>
          <p:nvPr/>
        </p:nvSpPr>
        <p:spPr bwMode="auto">
          <a:xfrm>
            <a:off x="6948488" y="3860800"/>
            <a:ext cx="431800" cy="0"/>
          </a:xfrm>
          <a:prstGeom prst="line">
            <a:avLst/>
          </a:prstGeom>
          <a:noFill/>
          <a:ln w="28575">
            <a:solidFill>
              <a:schemeClr val="tx1"/>
            </a:solidFill>
            <a:round/>
            <a:headEnd/>
            <a:tailEnd/>
          </a:ln>
        </p:spPr>
        <p:txBody>
          <a:bodyPr/>
          <a:lstStyle/>
          <a:p>
            <a:endParaRPr lang="en-US"/>
          </a:p>
        </p:txBody>
      </p:sp>
      <p:sp>
        <p:nvSpPr>
          <p:cNvPr id="6201" name="Line 87"/>
          <p:cNvSpPr>
            <a:spLocks noChangeShapeType="1"/>
          </p:cNvSpPr>
          <p:nvPr/>
        </p:nvSpPr>
        <p:spPr bwMode="auto">
          <a:xfrm>
            <a:off x="6804025" y="4149725"/>
            <a:ext cx="576263" cy="0"/>
          </a:xfrm>
          <a:prstGeom prst="line">
            <a:avLst/>
          </a:prstGeom>
          <a:noFill/>
          <a:ln w="28575">
            <a:solidFill>
              <a:schemeClr val="tx1"/>
            </a:solidFill>
            <a:round/>
            <a:headEnd/>
            <a:tailEnd/>
          </a:ln>
        </p:spPr>
        <p:txBody>
          <a:bodyPr/>
          <a:lstStyle/>
          <a:p>
            <a:endParaRPr lang="en-US"/>
          </a:p>
        </p:txBody>
      </p:sp>
      <p:sp>
        <p:nvSpPr>
          <p:cNvPr id="6202" name="Text Box 88"/>
          <p:cNvSpPr txBox="1">
            <a:spLocks noChangeArrowheads="1"/>
          </p:cNvSpPr>
          <p:nvPr/>
        </p:nvSpPr>
        <p:spPr bwMode="auto">
          <a:xfrm>
            <a:off x="1403350" y="4365625"/>
            <a:ext cx="3097213" cy="274638"/>
          </a:xfrm>
          <a:prstGeom prst="rect">
            <a:avLst/>
          </a:prstGeom>
          <a:noFill/>
          <a:ln w="9525">
            <a:noFill/>
            <a:miter lim="800000"/>
            <a:headEnd/>
            <a:tailEnd/>
          </a:ln>
        </p:spPr>
        <p:txBody>
          <a:bodyPr>
            <a:spAutoFit/>
          </a:bodyPr>
          <a:lstStyle/>
          <a:p>
            <a:pPr>
              <a:spcBef>
                <a:spcPct val="50000"/>
              </a:spcBef>
            </a:pPr>
            <a:r>
              <a:rPr lang="en-US" sz="1200">
                <a:latin typeface="Arial" charset="0"/>
              </a:rPr>
              <a:t>Sumber: Diadaptasi dari Sprechler (1990)</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Text Box 4"/>
          <p:cNvSpPr txBox="1">
            <a:spLocks noChangeArrowheads="1"/>
          </p:cNvSpPr>
          <p:nvPr/>
        </p:nvSpPr>
        <p:spPr bwMode="auto">
          <a:xfrm>
            <a:off x="2514600" y="609600"/>
            <a:ext cx="5334000" cy="584775"/>
          </a:xfrm>
          <a:prstGeom prst="rect">
            <a:avLst/>
          </a:prstGeom>
          <a:noFill/>
          <a:ln w="12700" cap="sq">
            <a:noFill/>
            <a:miter lim="800000"/>
            <a:headEnd type="none" w="sm" len="sm"/>
            <a:tailEnd type="none" w="sm" len="sm"/>
          </a:ln>
          <a:effectLst/>
        </p:spPr>
        <p:txBody>
          <a:bodyPr wrap="square">
            <a:spAutoFit/>
          </a:bodyPr>
          <a:lstStyle/>
          <a:p>
            <a:pPr algn="just"/>
            <a:r>
              <a:rPr lang="en-US" sz="3200" b="1"/>
              <a:t>KEJAHATAN RICARDIAN</a:t>
            </a:r>
          </a:p>
        </p:txBody>
      </p:sp>
      <p:sp>
        <p:nvSpPr>
          <p:cNvPr id="61445" name="Text Box 5"/>
          <p:cNvSpPr txBox="1">
            <a:spLocks noChangeArrowheads="1"/>
          </p:cNvSpPr>
          <p:nvPr/>
        </p:nvSpPr>
        <p:spPr bwMode="auto">
          <a:xfrm>
            <a:off x="838200" y="1524000"/>
            <a:ext cx="7467600" cy="3140075"/>
          </a:xfrm>
          <a:prstGeom prst="rect">
            <a:avLst/>
          </a:prstGeom>
          <a:noFill/>
          <a:ln w="12700" cap="sq">
            <a:noFill/>
            <a:miter lim="800000"/>
            <a:headEnd type="none" w="sm" len="sm"/>
            <a:tailEnd type="none" w="sm" len="sm"/>
          </a:ln>
          <a:effectLst/>
        </p:spPr>
        <p:txBody>
          <a:bodyPr>
            <a:spAutoFit/>
          </a:bodyPr>
          <a:lstStyle/>
          <a:p>
            <a:pPr algn="just"/>
            <a:r>
              <a:rPr lang="en-US" sz="2000"/>
              <a:t>Pengembangan model-model matematik dalam ilmu ekonomi yang dikembangkannya dianggap oleh sebagian ekonom sebagai kejahatan Ricardian. Sebagian ekonomi menyebutnya metodologi abstrak atau ekonomi papan tulis. Disebut kejahatan karena, ada pemisahan yang kronis antara teori dan sejarah, teori dan fakta. Ilmu ekonomi dipisahkan dari masa lalu, sekarang dan masa yang akan datang. Metodologi berdasarkan penalaran deduktif yang sangat matematis tanpa mengacu pada sejarah, sosiologi dan filsafat. Pembentukan model yang abstrak dan berdasarkan asusmi/asumsi yang tidak realistis merupakan sebuah kejahatan karena menyesatkan.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Text Box 4"/>
          <p:cNvSpPr txBox="1">
            <a:spLocks noChangeArrowheads="1"/>
          </p:cNvSpPr>
          <p:nvPr/>
        </p:nvSpPr>
        <p:spPr bwMode="auto">
          <a:xfrm>
            <a:off x="1371600" y="304800"/>
            <a:ext cx="6705600" cy="1077218"/>
          </a:xfrm>
          <a:prstGeom prst="rect">
            <a:avLst/>
          </a:prstGeom>
          <a:noFill/>
          <a:ln w="9525">
            <a:noFill/>
            <a:miter lim="800000"/>
            <a:headEnd/>
            <a:tailEnd/>
          </a:ln>
          <a:effectLst/>
        </p:spPr>
        <p:txBody>
          <a:bodyPr>
            <a:spAutoFit/>
          </a:bodyPr>
          <a:lstStyle/>
          <a:p>
            <a:pPr algn="ctr">
              <a:spcBef>
                <a:spcPct val="50000"/>
              </a:spcBef>
            </a:pPr>
            <a:r>
              <a:rPr lang="en-US" sz="3200" b="1">
                <a:latin typeface="Arial" charset="0"/>
              </a:rPr>
              <a:t>PERKEMBANGAN PEMIKIRAN EKONOMI KLASIK</a:t>
            </a:r>
          </a:p>
        </p:txBody>
      </p:sp>
      <p:sp>
        <p:nvSpPr>
          <p:cNvPr id="53253" name="Text Box 5"/>
          <p:cNvSpPr txBox="1">
            <a:spLocks noChangeArrowheads="1"/>
          </p:cNvSpPr>
          <p:nvPr/>
        </p:nvSpPr>
        <p:spPr bwMode="auto">
          <a:xfrm>
            <a:off x="304800" y="1447800"/>
            <a:ext cx="3962400" cy="366713"/>
          </a:xfrm>
          <a:prstGeom prst="rect">
            <a:avLst/>
          </a:prstGeom>
          <a:noFill/>
          <a:ln w="12700" cap="sq">
            <a:noFill/>
            <a:miter lim="800000"/>
            <a:headEnd type="none" w="sm" len="sm"/>
            <a:tailEnd type="none" w="sm" len="sm"/>
          </a:ln>
          <a:effectLst/>
        </p:spPr>
        <p:txBody>
          <a:bodyPr>
            <a:spAutoFit/>
          </a:bodyPr>
          <a:lstStyle/>
          <a:p>
            <a:pPr algn="just"/>
            <a:r>
              <a:rPr lang="en-US" sz="1800">
                <a:latin typeface="Tahoma" pitchFamily="34" charset="0"/>
              </a:rPr>
              <a:t>JEAN BAPTISTE SAY 1767 - 1832</a:t>
            </a:r>
          </a:p>
        </p:txBody>
      </p:sp>
      <p:sp>
        <p:nvSpPr>
          <p:cNvPr id="53254" name="Text Box 6"/>
          <p:cNvSpPr txBox="1">
            <a:spLocks noChangeArrowheads="1"/>
          </p:cNvSpPr>
          <p:nvPr/>
        </p:nvSpPr>
        <p:spPr bwMode="auto">
          <a:xfrm>
            <a:off x="914400" y="1752600"/>
            <a:ext cx="7620000" cy="336550"/>
          </a:xfrm>
          <a:prstGeom prst="rect">
            <a:avLst/>
          </a:prstGeom>
          <a:noFill/>
          <a:ln w="12700" cap="sq">
            <a:noFill/>
            <a:miter lim="800000"/>
            <a:headEnd type="none" w="sm" len="sm"/>
            <a:tailEnd type="none" w="sm" len="sm"/>
          </a:ln>
          <a:effectLst/>
        </p:spPr>
        <p:txBody>
          <a:bodyPr>
            <a:spAutoFit/>
          </a:bodyPr>
          <a:lstStyle/>
          <a:p>
            <a:pPr marL="261938" lvl="1" indent="368300">
              <a:buFontTx/>
              <a:buChar char="•"/>
            </a:pPr>
            <a:endParaRPr lang="en-US" sz="1600"/>
          </a:p>
        </p:txBody>
      </p:sp>
      <p:sp>
        <p:nvSpPr>
          <p:cNvPr id="53255" name="Text Box 7"/>
          <p:cNvSpPr txBox="1">
            <a:spLocks noChangeArrowheads="1"/>
          </p:cNvSpPr>
          <p:nvPr/>
        </p:nvSpPr>
        <p:spPr bwMode="auto">
          <a:xfrm>
            <a:off x="609600" y="1828800"/>
            <a:ext cx="8001000" cy="4401205"/>
          </a:xfrm>
          <a:prstGeom prst="rect">
            <a:avLst/>
          </a:prstGeom>
          <a:solidFill>
            <a:schemeClr val="bg1"/>
          </a:solidFill>
          <a:ln w="12700" cap="sq">
            <a:noFill/>
            <a:miter lim="800000"/>
            <a:headEnd type="none" w="sm" len="sm"/>
            <a:tailEnd type="none" w="sm" len="sm"/>
          </a:ln>
          <a:effectLst/>
        </p:spPr>
        <p:txBody>
          <a:bodyPr>
            <a:spAutoFit/>
          </a:bodyPr>
          <a:lstStyle/>
          <a:p>
            <a:pPr marL="174625" indent="-174625" algn="just">
              <a:buFontTx/>
              <a:buChar char="•"/>
            </a:pPr>
            <a:r>
              <a:rPr lang="en-US" sz="2000" dirty="0" err="1"/>
              <a:t>Pengungkap</a:t>
            </a:r>
            <a:r>
              <a:rPr lang="en-US" sz="2000" dirty="0"/>
              <a:t> </a:t>
            </a:r>
            <a:r>
              <a:rPr lang="en-US" sz="2000" dirty="0" err="1"/>
              <a:t>pertama</a:t>
            </a:r>
            <a:r>
              <a:rPr lang="en-US" sz="2000" dirty="0"/>
              <a:t> </a:t>
            </a:r>
            <a:r>
              <a:rPr lang="en-US" sz="2000" dirty="0" err="1"/>
              <a:t>istilah</a:t>
            </a:r>
            <a:r>
              <a:rPr lang="en-US" sz="2000" dirty="0"/>
              <a:t> “l</a:t>
            </a:r>
            <a:r>
              <a:rPr lang="id-ID" sz="2000" dirty="0"/>
              <a:t>aissez faire</a:t>
            </a:r>
            <a:r>
              <a:rPr lang="en-US" sz="2000" dirty="0"/>
              <a:t>”</a:t>
            </a:r>
            <a:r>
              <a:rPr lang="id-ID" sz="2000" dirty="0"/>
              <a:t>, laissez passer: biarkanlah kami sendiri, biarkanlah yangbaik-baik</a:t>
            </a:r>
            <a:r>
              <a:rPr lang="en-US" sz="2000" dirty="0"/>
              <a:t> </a:t>
            </a:r>
            <a:r>
              <a:rPr lang="id-ID" sz="2000" dirty="0"/>
              <a:t>masuk. </a:t>
            </a:r>
            <a:endParaRPr lang="en-US" sz="2000" dirty="0"/>
          </a:p>
          <a:p>
            <a:pPr marL="174625" indent="-174625" algn="just">
              <a:buFontTx/>
              <a:buChar char="•"/>
            </a:pPr>
            <a:r>
              <a:rPr lang="id-ID" sz="2000" dirty="0"/>
              <a:t>Menysusn pengujian teoritis dengan fakta dan observasi. Ini merupakan kritikan pedas atas pendekatan teoritis Ricardo yang dianggapnya jauh dari fakta</a:t>
            </a:r>
            <a:endParaRPr lang="en-US" sz="2000" dirty="0"/>
          </a:p>
          <a:p>
            <a:pPr marL="174625" indent="-174625" algn="just">
              <a:buFontTx/>
              <a:buChar char="•"/>
            </a:pPr>
            <a:r>
              <a:rPr lang="id-ID" sz="2000" dirty="0"/>
              <a:t>Menyusun teori utilitas subjektif sebagai pengganti nilai kerjanya Adam Smith dan Ricardo. Ia mengatakan: nilai barang atau jasa ditentukan secara subjektif oleh konsumen; karena itu konsumen pula yang menentukan jumlah barang yang harus diproduksi. Namun, produsen juga berkontribusi dalam menentukan nilai barang melalui kumulasi biaya perubahan input menjadi output</a:t>
            </a:r>
            <a:endParaRPr lang="en-US" sz="2000" dirty="0"/>
          </a:p>
          <a:p>
            <a:pPr marL="174625" indent="-174625" algn="just">
              <a:buFontTx/>
              <a:buChar char="•"/>
            </a:pPr>
            <a:r>
              <a:rPr lang="id-ID" sz="2000" dirty="0"/>
              <a:t>Permintaan dan penawaran bersifat subjektif, elastisitas penawaran-permintaan tidak pernah bisa diprediksi secara pasti. Ekonomi bersifat kualitatif.</a:t>
            </a: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ext Box 4"/>
          <p:cNvSpPr txBox="1">
            <a:spLocks noChangeArrowheads="1"/>
          </p:cNvSpPr>
          <p:nvPr/>
        </p:nvSpPr>
        <p:spPr bwMode="auto">
          <a:xfrm>
            <a:off x="609600" y="533400"/>
            <a:ext cx="7620000" cy="584775"/>
          </a:xfrm>
          <a:prstGeom prst="rect">
            <a:avLst/>
          </a:prstGeom>
          <a:noFill/>
          <a:ln w="12700" cap="sq">
            <a:noFill/>
            <a:miter lim="800000"/>
            <a:headEnd type="none" w="sm" len="sm"/>
            <a:tailEnd type="none" w="sm" len="sm"/>
          </a:ln>
          <a:effectLst/>
        </p:spPr>
        <p:txBody>
          <a:bodyPr wrap="square">
            <a:spAutoFit/>
          </a:bodyPr>
          <a:lstStyle/>
          <a:p>
            <a:pPr algn="just"/>
            <a:r>
              <a:rPr lang="en-US" sz="3200" b="1" dirty="0">
                <a:latin typeface="Tahoma" pitchFamily="34" charset="0"/>
              </a:rPr>
              <a:t>HUKUM PASAR JEAN BAPTISTE SAY</a:t>
            </a:r>
          </a:p>
        </p:txBody>
      </p:sp>
      <p:sp>
        <p:nvSpPr>
          <p:cNvPr id="54278" name="Text Box 6"/>
          <p:cNvSpPr txBox="1">
            <a:spLocks noChangeArrowheads="1"/>
          </p:cNvSpPr>
          <p:nvPr/>
        </p:nvSpPr>
        <p:spPr bwMode="auto">
          <a:xfrm>
            <a:off x="609600" y="1981200"/>
            <a:ext cx="7772400" cy="3170099"/>
          </a:xfrm>
          <a:prstGeom prst="rect">
            <a:avLst/>
          </a:prstGeom>
          <a:noFill/>
          <a:ln w="12700" cap="sq">
            <a:noFill/>
            <a:miter lim="800000"/>
            <a:headEnd type="none" w="sm" len="sm"/>
            <a:tailEnd type="none" w="sm" len="sm"/>
          </a:ln>
          <a:effectLst/>
        </p:spPr>
        <p:txBody>
          <a:bodyPr>
            <a:spAutoFit/>
          </a:bodyPr>
          <a:lstStyle/>
          <a:p>
            <a:pPr algn="just"/>
            <a:r>
              <a:rPr lang="en-US" sz="2000">
                <a:latin typeface="Tahoma" pitchFamily="34" charset="0"/>
              </a:rPr>
              <a:t>P</a:t>
            </a:r>
            <a:r>
              <a:rPr lang="id-ID" sz="2000">
                <a:latin typeface="Tahoma" pitchFamily="34" charset="0"/>
              </a:rPr>
              <a:t>enawaran menciptakan permintaan, atau penawaran X menciptakan permintaan Y. Ilustrasi: petani yang menjual hasil panen X menyebabkan petani tersebut punya uang untuk membeli komoditas selain X. Contoh lain. Bisnis yang menguntungkan akan menciptakan pekerjaan dan permintaan atas barang dan jasa. Pertumbuhan ekonomi dimulai dengan meningkatkan produktifitas. Pengeluaran produksi harus selalu di atas konsumsi. Untuk meningkatkan ekonomi suatu negara, maka pemerintah negara tersebut harus mendorong produktifitas yang tinggi, maka pasar akan mengikuti.</a:t>
            </a:r>
            <a:endParaRPr lang="en-US" sz="2000">
              <a:latin typeface="Tahoma"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Text Box 4"/>
          <p:cNvSpPr txBox="1">
            <a:spLocks noChangeArrowheads="1"/>
          </p:cNvSpPr>
          <p:nvPr/>
        </p:nvSpPr>
        <p:spPr bwMode="auto">
          <a:xfrm>
            <a:off x="1905000" y="558225"/>
            <a:ext cx="5562600" cy="584775"/>
          </a:xfrm>
          <a:prstGeom prst="rect">
            <a:avLst/>
          </a:prstGeom>
          <a:noFill/>
          <a:ln w="12700" cap="sq">
            <a:noFill/>
            <a:miter lim="800000"/>
            <a:headEnd type="none" w="sm" len="sm"/>
            <a:tailEnd type="none" w="sm" len="sm"/>
          </a:ln>
          <a:effectLst/>
        </p:spPr>
        <p:txBody>
          <a:bodyPr wrap="square">
            <a:spAutoFit/>
          </a:bodyPr>
          <a:lstStyle/>
          <a:p>
            <a:r>
              <a:rPr lang="id-ID" sz="3200" b="1" dirty="0"/>
              <a:t>R</a:t>
            </a:r>
            <a:r>
              <a:rPr lang="en-US" sz="3200" b="1" dirty="0"/>
              <a:t>INGKASAN HUKUM SAY</a:t>
            </a:r>
            <a:endParaRPr lang="id-ID" sz="3200" b="1" dirty="0"/>
          </a:p>
        </p:txBody>
      </p:sp>
      <p:sp>
        <p:nvSpPr>
          <p:cNvPr id="55301" name="Text Box 5"/>
          <p:cNvSpPr txBox="1">
            <a:spLocks noChangeArrowheads="1"/>
          </p:cNvSpPr>
          <p:nvPr/>
        </p:nvSpPr>
        <p:spPr bwMode="auto">
          <a:xfrm>
            <a:off x="1066800" y="1676400"/>
            <a:ext cx="7162800" cy="3416320"/>
          </a:xfrm>
          <a:prstGeom prst="rect">
            <a:avLst/>
          </a:prstGeom>
          <a:noFill/>
          <a:ln w="12700" cap="sq">
            <a:noFill/>
            <a:miter lim="800000"/>
            <a:headEnd type="none" w="sm" len="sm"/>
            <a:tailEnd type="none" w="sm" len="sm"/>
          </a:ln>
          <a:effectLst/>
        </p:spPr>
        <p:txBody>
          <a:bodyPr>
            <a:spAutoFit/>
          </a:bodyPr>
          <a:lstStyle/>
          <a:p>
            <a:pPr marL="174625" indent="-174625" algn="just">
              <a:buFontTx/>
              <a:buChar char="•"/>
            </a:pPr>
            <a:r>
              <a:rPr lang="id-ID" sz="2400"/>
              <a:t>Sebuah negara tidak bisa punya terlalu banyak kapital</a:t>
            </a:r>
          </a:p>
          <a:p>
            <a:pPr marL="174625" indent="-174625" algn="just">
              <a:buFontTx/>
              <a:buChar char="•"/>
            </a:pPr>
            <a:r>
              <a:rPr lang="id-ID" sz="2400"/>
              <a:t>Investasi merupakan basis pertumbuhan ekonomi</a:t>
            </a:r>
          </a:p>
          <a:p>
            <a:pPr marL="174625" indent="-174625" algn="just">
              <a:buFontTx/>
              <a:buChar char="•"/>
            </a:pPr>
            <a:r>
              <a:rPr lang="id-ID" sz="2400"/>
              <a:t>Konsumsi bukan hanya tidak menambah kekayaan tapi bahkan menghambat pertumbuhan ekonomi</a:t>
            </a:r>
          </a:p>
          <a:p>
            <a:pPr marL="174625" indent="-174625" algn="just">
              <a:buFontTx/>
              <a:buChar char="•"/>
            </a:pPr>
            <a:r>
              <a:rPr lang="id-ID" sz="2400"/>
              <a:t>Permintaan disebabkan oleh produksi/penawaran</a:t>
            </a:r>
          </a:p>
          <a:p>
            <a:pPr marL="174625" indent="-174625" algn="just">
              <a:buFontTx/>
              <a:buChar char="•"/>
            </a:pPr>
            <a:r>
              <a:rPr lang="id-ID" sz="2400"/>
              <a:t>Kekurangan permintaan (over produksi) bukan penyebab gangguan ekonomi. Gangguan dalam perekonomian hanya terjadi jika barang tidak diproduksi  dalam proporsi yang tepat.</a:t>
            </a:r>
            <a:endParaRPr lang="en-US" sz="2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94964" y="2967335"/>
            <a:ext cx="4354077" cy="923330"/>
          </a:xfrm>
          <a:prstGeom prst="rect">
            <a:avLst/>
          </a:prstGeom>
          <a:noFill/>
        </p:spPr>
        <p:txBody>
          <a:bodyPr wrap="none" lIns="91440" tIns="45720" rIns="91440" bIns="45720">
            <a:spAutoFit/>
          </a:bodyPr>
          <a:lstStyle/>
          <a:p>
            <a:pPr algn="ctr"/>
            <a:r>
              <a:rPr lang="en-US" sz="54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TERIMAKASIH</a:t>
            </a:r>
            <a:endParaRPr lang="en-US"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Text Box 47"/>
          <p:cNvSpPr txBox="1">
            <a:spLocks noChangeArrowheads="1"/>
          </p:cNvSpPr>
          <p:nvPr/>
        </p:nvSpPr>
        <p:spPr bwMode="auto">
          <a:xfrm>
            <a:off x="1981200" y="558225"/>
            <a:ext cx="4572000" cy="584775"/>
          </a:xfrm>
          <a:prstGeom prst="rect">
            <a:avLst/>
          </a:prstGeom>
          <a:noFill/>
          <a:ln w="9525">
            <a:noFill/>
            <a:miter lim="800000"/>
            <a:headEnd/>
            <a:tailEnd/>
          </a:ln>
        </p:spPr>
        <p:txBody>
          <a:bodyPr wrap="square">
            <a:spAutoFit/>
          </a:bodyPr>
          <a:lstStyle/>
          <a:p>
            <a:pPr algn="ctr">
              <a:spcBef>
                <a:spcPct val="50000"/>
              </a:spcBef>
            </a:pPr>
            <a:r>
              <a:rPr lang="en-US" sz="3200" b="1" dirty="0">
                <a:latin typeface="Arial" charset="0"/>
              </a:rPr>
              <a:t>MERKANTILISME</a:t>
            </a:r>
          </a:p>
        </p:txBody>
      </p:sp>
      <p:sp>
        <p:nvSpPr>
          <p:cNvPr id="13360" name="Text Box 48"/>
          <p:cNvSpPr txBox="1">
            <a:spLocks noChangeArrowheads="1"/>
          </p:cNvSpPr>
          <p:nvPr/>
        </p:nvSpPr>
        <p:spPr bwMode="auto">
          <a:xfrm>
            <a:off x="1116013" y="1773238"/>
            <a:ext cx="6769100" cy="695325"/>
          </a:xfrm>
          <a:prstGeom prst="rect">
            <a:avLst/>
          </a:prstGeom>
          <a:noFill/>
          <a:ln w="9525">
            <a:noFill/>
            <a:miter lim="800000"/>
            <a:headEnd/>
            <a:tailEnd/>
          </a:ln>
        </p:spPr>
        <p:txBody>
          <a:bodyPr>
            <a:spAutoFit/>
          </a:bodyPr>
          <a:lstStyle/>
          <a:p>
            <a:pPr algn="just">
              <a:lnSpc>
                <a:spcPct val="110000"/>
              </a:lnSpc>
            </a:pPr>
            <a:r>
              <a:rPr lang="en-US" sz="1800">
                <a:latin typeface="Arial" charset="0"/>
              </a:rPr>
              <a:t>Mercantile: sesuatu yang terkait dengan dagang atau perdagangan</a:t>
            </a:r>
            <a:endParaRPr lang="id-ID" sz="1800">
              <a:latin typeface="Arial" charset="0"/>
            </a:endParaRPr>
          </a:p>
        </p:txBody>
      </p:sp>
      <p:sp>
        <p:nvSpPr>
          <p:cNvPr id="13361" name="Text Box 49"/>
          <p:cNvSpPr txBox="1">
            <a:spLocks noChangeArrowheads="1"/>
          </p:cNvSpPr>
          <p:nvPr/>
        </p:nvSpPr>
        <p:spPr bwMode="auto">
          <a:xfrm>
            <a:off x="1116013" y="2492375"/>
            <a:ext cx="2447925" cy="393700"/>
          </a:xfrm>
          <a:prstGeom prst="rect">
            <a:avLst/>
          </a:prstGeom>
          <a:noFill/>
          <a:ln w="9525">
            <a:noFill/>
            <a:miter lim="800000"/>
            <a:headEnd/>
            <a:tailEnd/>
          </a:ln>
        </p:spPr>
        <p:txBody>
          <a:bodyPr>
            <a:spAutoFit/>
          </a:bodyPr>
          <a:lstStyle/>
          <a:p>
            <a:pPr algn="just">
              <a:lnSpc>
                <a:spcPct val="110000"/>
              </a:lnSpc>
            </a:pPr>
            <a:r>
              <a:rPr lang="en-US" sz="1800">
                <a:latin typeface="Arial" charset="0"/>
              </a:rPr>
              <a:t>Merchant: Pedagang </a:t>
            </a:r>
            <a:endParaRPr lang="id-ID" sz="1800">
              <a:latin typeface="Arial" charset="0"/>
            </a:endParaRPr>
          </a:p>
        </p:txBody>
      </p:sp>
      <p:sp>
        <p:nvSpPr>
          <p:cNvPr id="13362" name="Text Box 50"/>
          <p:cNvSpPr txBox="1">
            <a:spLocks noChangeArrowheads="1"/>
          </p:cNvSpPr>
          <p:nvPr/>
        </p:nvSpPr>
        <p:spPr bwMode="auto">
          <a:xfrm>
            <a:off x="1116013" y="2924175"/>
            <a:ext cx="6697662" cy="1298575"/>
          </a:xfrm>
          <a:prstGeom prst="rect">
            <a:avLst/>
          </a:prstGeom>
          <a:noFill/>
          <a:ln w="9525">
            <a:noFill/>
            <a:miter lim="800000"/>
            <a:headEnd/>
            <a:tailEnd/>
          </a:ln>
        </p:spPr>
        <p:txBody>
          <a:bodyPr>
            <a:spAutoFit/>
          </a:bodyPr>
          <a:lstStyle/>
          <a:p>
            <a:pPr algn="just">
              <a:lnSpc>
                <a:spcPct val="110000"/>
              </a:lnSpc>
            </a:pPr>
            <a:r>
              <a:rPr lang="en-US" sz="1800">
                <a:latin typeface="Arial" charset="0"/>
              </a:rPr>
              <a:t>Merkantilime atau mercantilism: </a:t>
            </a:r>
            <a:r>
              <a:rPr lang="id-ID" sz="1800">
                <a:latin typeface="Arial" charset="0"/>
              </a:rPr>
              <a:t>merkantilisme adalah sistem ekonomi yang </a:t>
            </a:r>
            <a:r>
              <a:rPr lang="en-US" sz="1800">
                <a:latin typeface="Arial" charset="0"/>
              </a:rPr>
              <a:t>berlaku di </a:t>
            </a:r>
            <a:r>
              <a:rPr lang="id-ID" sz="1800">
                <a:latin typeface="Arial" charset="0"/>
              </a:rPr>
              <a:t>eropa </a:t>
            </a:r>
            <a:r>
              <a:rPr lang="en-US" sz="1800">
                <a:latin typeface="Arial" charset="0"/>
              </a:rPr>
              <a:t>pada periode </a:t>
            </a:r>
            <a:r>
              <a:rPr lang="id-ID" sz="1800">
                <a:latin typeface="Arial" charset="0"/>
              </a:rPr>
              <a:t>tahun 1500 sampai tahun 1700an, yang mementingkan kesembingan antara ekspor dan impor</a:t>
            </a:r>
            <a:r>
              <a:rPr lang="en-US" sz="1800">
                <a:latin typeface="Arial" charset="0"/>
              </a:rPr>
              <a:t>  </a:t>
            </a:r>
            <a:endParaRPr lang="id-ID" sz="1800">
              <a:latin typeface="Arial" charset="0"/>
            </a:endParaRPr>
          </a:p>
        </p:txBody>
      </p:sp>
      <p:sp>
        <p:nvSpPr>
          <p:cNvPr id="13363" name="Text Box 51"/>
          <p:cNvSpPr txBox="1">
            <a:spLocks noChangeArrowheads="1"/>
          </p:cNvSpPr>
          <p:nvPr/>
        </p:nvSpPr>
        <p:spPr bwMode="auto">
          <a:xfrm>
            <a:off x="1116013" y="4221163"/>
            <a:ext cx="6696075" cy="996950"/>
          </a:xfrm>
          <a:prstGeom prst="rect">
            <a:avLst/>
          </a:prstGeom>
          <a:noFill/>
          <a:ln w="9525">
            <a:noFill/>
            <a:miter lim="800000"/>
            <a:headEnd/>
            <a:tailEnd/>
          </a:ln>
        </p:spPr>
        <p:txBody>
          <a:bodyPr>
            <a:spAutoFit/>
          </a:bodyPr>
          <a:lstStyle/>
          <a:p>
            <a:pPr algn="just">
              <a:lnSpc>
                <a:spcPct val="110000"/>
              </a:lnSpc>
            </a:pPr>
            <a:r>
              <a:rPr lang="id-ID" sz="1800">
                <a:latin typeface="Arial" charset="0"/>
              </a:rPr>
              <a:t>Merkantilis (mercantilist) adalah penganut merkantilisme atau orang yang percaya mengenai pentingnya perdagangan</a:t>
            </a:r>
            <a:r>
              <a:rPr lang="en-US" sz="1800">
                <a:latin typeface="Arial" charset="0"/>
              </a:rPr>
              <a:t> dalam pembangunan ekonomi suatu negara</a:t>
            </a:r>
            <a:r>
              <a:rPr lang="id-ID" sz="1800">
                <a:latin typeface="Arial"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60"/>
                                        </p:tgtEl>
                                        <p:attrNameLst>
                                          <p:attrName>style.visibility</p:attrName>
                                        </p:attrNameLst>
                                      </p:cBhvr>
                                      <p:to>
                                        <p:strVal val="visible"/>
                                      </p:to>
                                    </p:set>
                                    <p:animEffect transition="in" filter="blinds(horizontal)">
                                      <p:cBhvr>
                                        <p:cTn id="7" dur="500"/>
                                        <p:tgtEl>
                                          <p:spTgt spid="1336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1" nodeType="clickEffect">
                                  <p:stCondLst>
                                    <p:cond delay="0"/>
                                  </p:stCondLst>
                                  <p:childTnLst>
                                    <p:set>
                                      <p:cBhvr>
                                        <p:cTn id="11" dur="1" fill="hold">
                                          <p:stCondLst>
                                            <p:cond delay="0"/>
                                          </p:stCondLst>
                                        </p:cTn>
                                        <p:tgtEl>
                                          <p:spTgt spid="13360"/>
                                        </p:tgtEl>
                                        <p:attrNameLst>
                                          <p:attrName>style.visibility</p:attrName>
                                        </p:attrNameLst>
                                      </p:cBhvr>
                                      <p:to>
                                        <p:strVal val="visible"/>
                                      </p:to>
                                    </p:set>
                                    <p:animEffect transition="in" filter="box(in)">
                                      <p:cBhvr>
                                        <p:cTn id="12" dur="500"/>
                                        <p:tgtEl>
                                          <p:spTgt spid="1336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361"/>
                                        </p:tgtEl>
                                        <p:attrNameLst>
                                          <p:attrName>style.visibility</p:attrName>
                                        </p:attrNameLst>
                                      </p:cBhvr>
                                      <p:to>
                                        <p:strVal val="visible"/>
                                      </p:to>
                                    </p:set>
                                    <p:animEffect transition="in" filter="checkerboard(across)">
                                      <p:cBhvr>
                                        <p:cTn id="17" dur="500"/>
                                        <p:tgtEl>
                                          <p:spTgt spid="13361"/>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362"/>
                                        </p:tgtEl>
                                        <p:attrNameLst>
                                          <p:attrName>style.visibility</p:attrName>
                                        </p:attrNameLst>
                                      </p:cBhvr>
                                      <p:to>
                                        <p:strVal val="visible"/>
                                      </p:to>
                                    </p:set>
                                    <p:anim calcmode="lin" valueType="num">
                                      <p:cBhvr additive="base">
                                        <p:cTn id="22" dur="500" fill="hold"/>
                                        <p:tgtEl>
                                          <p:spTgt spid="13362"/>
                                        </p:tgtEl>
                                        <p:attrNameLst>
                                          <p:attrName>ppt_x</p:attrName>
                                        </p:attrNameLst>
                                      </p:cBhvr>
                                      <p:tavLst>
                                        <p:tav tm="0">
                                          <p:val>
                                            <p:strVal val="#ppt_x"/>
                                          </p:val>
                                        </p:tav>
                                        <p:tav tm="100000">
                                          <p:val>
                                            <p:strVal val="#ppt_x"/>
                                          </p:val>
                                        </p:tav>
                                      </p:tavLst>
                                    </p:anim>
                                    <p:anim calcmode="lin" valueType="num">
                                      <p:cBhvr additive="base">
                                        <p:cTn id="23" dur="500" fill="hold"/>
                                        <p:tgtEl>
                                          <p:spTgt spid="13362"/>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3363"/>
                                        </p:tgtEl>
                                        <p:attrNameLst>
                                          <p:attrName>style.visibility</p:attrName>
                                        </p:attrNameLst>
                                      </p:cBhvr>
                                      <p:to>
                                        <p:strVal val="visible"/>
                                      </p:to>
                                    </p:set>
                                    <p:anim calcmode="lin" valueType="num">
                                      <p:cBhvr additive="base">
                                        <p:cTn id="28" dur="500" fill="hold"/>
                                        <p:tgtEl>
                                          <p:spTgt spid="13363"/>
                                        </p:tgtEl>
                                        <p:attrNameLst>
                                          <p:attrName>ppt_x</p:attrName>
                                        </p:attrNameLst>
                                      </p:cBhvr>
                                      <p:tavLst>
                                        <p:tav tm="0">
                                          <p:val>
                                            <p:strVal val="#ppt_x"/>
                                          </p:val>
                                        </p:tav>
                                        <p:tav tm="100000">
                                          <p:val>
                                            <p:strVal val="#ppt_x"/>
                                          </p:val>
                                        </p:tav>
                                      </p:tavLst>
                                    </p:anim>
                                    <p:anim calcmode="lin" valueType="num">
                                      <p:cBhvr additive="base">
                                        <p:cTn id="29" dur="500" fill="hold"/>
                                        <p:tgtEl>
                                          <p:spTgt spid="13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60" grpId="0"/>
      <p:bldP spid="13360" grpId="1"/>
      <p:bldP spid="13361" grpId="0"/>
      <p:bldP spid="13362" grpId="0"/>
      <p:bldP spid="1336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6"/>
          <p:cNvSpPr txBox="1">
            <a:spLocks noChangeArrowheads="1"/>
          </p:cNvSpPr>
          <p:nvPr/>
        </p:nvSpPr>
        <p:spPr bwMode="auto">
          <a:xfrm>
            <a:off x="609600" y="370582"/>
            <a:ext cx="8077200" cy="1077218"/>
          </a:xfrm>
          <a:prstGeom prst="rect">
            <a:avLst/>
          </a:prstGeom>
          <a:noFill/>
          <a:ln w="9525">
            <a:noFill/>
            <a:miter lim="800000"/>
            <a:headEnd/>
            <a:tailEnd/>
          </a:ln>
        </p:spPr>
        <p:txBody>
          <a:bodyPr wrap="square">
            <a:spAutoFit/>
          </a:bodyPr>
          <a:lstStyle/>
          <a:p>
            <a:pPr algn="ctr">
              <a:spcBef>
                <a:spcPct val="50000"/>
              </a:spcBef>
            </a:pPr>
            <a:r>
              <a:rPr lang="en-US" sz="3200" b="1" dirty="0">
                <a:latin typeface="Arial" charset="0"/>
              </a:rPr>
              <a:t>PRINSIP DASAR EKONOMI MERKANTILISME</a:t>
            </a:r>
          </a:p>
        </p:txBody>
      </p:sp>
      <p:sp>
        <p:nvSpPr>
          <p:cNvPr id="28679" name="Text Box 7"/>
          <p:cNvSpPr txBox="1">
            <a:spLocks noChangeArrowheads="1"/>
          </p:cNvSpPr>
          <p:nvPr/>
        </p:nvSpPr>
        <p:spPr bwMode="auto">
          <a:xfrm>
            <a:off x="1331913" y="1773238"/>
            <a:ext cx="6769100" cy="3108325"/>
          </a:xfrm>
          <a:prstGeom prst="rect">
            <a:avLst/>
          </a:prstGeom>
          <a:noFill/>
          <a:ln w="9525">
            <a:noFill/>
            <a:miter lim="800000"/>
            <a:headEnd/>
            <a:tailEnd/>
          </a:ln>
        </p:spPr>
        <p:txBody>
          <a:bodyPr>
            <a:spAutoFit/>
          </a:bodyPr>
          <a:lstStyle/>
          <a:p>
            <a:pPr algn="just">
              <a:lnSpc>
                <a:spcPct val="110000"/>
              </a:lnSpc>
            </a:pPr>
            <a:r>
              <a:rPr lang="id-ID" sz="1800">
                <a:latin typeface="Arial" charset="0"/>
              </a:rPr>
              <a:t>Negara akan kaya dan kuat hanya melalui perdangan. Merkantilist akan berupaya </a:t>
            </a:r>
            <a:r>
              <a:rPr lang="en-US" sz="1800">
                <a:latin typeface="Arial" charset="0"/>
              </a:rPr>
              <a:t>mendapatkan barang </a:t>
            </a:r>
            <a:r>
              <a:rPr lang="id-ID" sz="1800">
                <a:latin typeface="Arial" charset="0"/>
              </a:rPr>
              <a:t>sebanyak mungkin dengan harga murah. Namun, mereka akan membatasi pembelian hanya pada barang bernilai penting dan strategis untuk mengembangkan perdagangan dan pengembangan industri manufaktur. Karena prinsip ini, negara akan berusaha memperbanyak</a:t>
            </a:r>
            <a:r>
              <a:rPr lang="en-US" sz="1800">
                <a:latin typeface="Arial" charset="0"/>
              </a:rPr>
              <a:t> penjualan barang</a:t>
            </a:r>
            <a:r>
              <a:rPr lang="id-ID" sz="1800">
                <a:latin typeface="Arial" charset="0"/>
              </a:rPr>
              <a:t> </a:t>
            </a:r>
            <a:r>
              <a:rPr lang="en-US" sz="1800">
                <a:latin typeface="Arial" charset="0"/>
              </a:rPr>
              <a:t>(memperbanyak </a:t>
            </a:r>
            <a:r>
              <a:rPr lang="id-ID" sz="1800">
                <a:latin typeface="Arial" charset="0"/>
              </a:rPr>
              <a:t>volume ekspor</a:t>
            </a:r>
            <a:r>
              <a:rPr lang="en-US" sz="1800">
                <a:latin typeface="Arial" charset="0"/>
              </a:rPr>
              <a:t>) </a:t>
            </a:r>
            <a:r>
              <a:rPr lang="id-ID" sz="1800">
                <a:latin typeface="Arial" charset="0"/>
              </a:rPr>
              <a:t>dan </a:t>
            </a:r>
            <a:r>
              <a:rPr lang="en-US" sz="1800">
                <a:latin typeface="Arial" charset="0"/>
              </a:rPr>
              <a:t>membatasi pembelian (</a:t>
            </a:r>
            <a:r>
              <a:rPr lang="id-ID" sz="1800">
                <a:latin typeface="Arial" charset="0"/>
              </a:rPr>
              <a:t>menekan impor</a:t>
            </a:r>
            <a:r>
              <a:rPr lang="en-US" sz="1800">
                <a:latin typeface="Arial" charset="0"/>
              </a:rPr>
              <a:t>)</a:t>
            </a:r>
            <a:r>
              <a:rPr lang="id-ID" sz="1800">
                <a:latin typeface="Arial" charset="0"/>
              </a:rPr>
              <a:t>. </a:t>
            </a:r>
            <a:r>
              <a:rPr lang="en-US" sz="1800">
                <a:latin typeface="Arial" charset="0"/>
              </a:rPr>
              <a:t>Agar prinsip ini berjalan</a:t>
            </a:r>
            <a:r>
              <a:rPr lang="id-ID" sz="1800">
                <a:latin typeface="Arial" charset="0"/>
              </a:rPr>
              <a:t>, negara menerapkan sistem proteksi ekonomi dengan tujuan melindungi kepentingan ekonomi dalam negeri.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9"/>
                                        </p:tgtEl>
                                        <p:attrNameLst>
                                          <p:attrName>style.visibility</p:attrName>
                                        </p:attrNameLst>
                                      </p:cBhvr>
                                      <p:to>
                                        <p:strVal val="visible"/>
                                      </p:to>
                                    </p:set>
                                    <p:anim calcmode="lin" valueType="num">
                                      <p:cBhvr additive="base">
                                        <p:cTn id="7" dur="500" fill="hold"/>
                                        <p:tgtEl>
                                          <p:spTgt spid="28679"/>
                                        </p:tgtEl>
                                        <p:attrNameLst>
                                          <p:attrName>ppt_x</p:attrName>
                                        </p:attrNameLst>
                                      </p:cBhvr>
                                      <p:tavLst>
                                        <p:tav tm="0">
                                          <p:val>
                                            <p:strVal val="#ppt_x"/>
                                          </p:val>
                                        </p:tav>
                                        <p:tav tm="100000">
                                          <p:val>
                                            <p:strVal val="#ppt_x"/>
                                          </p:val>
                                        </p:tav>
                                      </p:tavLst>
                                    </p:anim>
                                    <p:anim calcmode="lin" valueType="num">
                                      <p:cBhvr additive="base">
                                        <p:cTn id="8" dur="500" fill="hold"/>
                                        <p:tgtEl>
                                          <p:spTgt spid="286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6"/>
          <p:cNvSpPr txBox="1">
            <a:spLocks noChangeArrowheads="1"/>
          </p:cNvSpPr>
          <p:nvPr/>
        </p:nvSpPr>
        <p:spPr bwMode="auto">
          <a:xfrm>
            <a:off x="1331913" y="381000"/>
            <a:ext cx="6624637" cy="954107"/>
          </a:xfrm>
          <a:prstGeom prst="rect">
            <a:avLst/>
          </a:prstGeom>
          <a:noFill/>
          <a:ln w="9525">
            <a:noFill/>
            <a:miter lim="800000"/>
            <a:headEnd/>
            <a:tailEnd/>
          </a:ln>
        </p:spPr>
        <p:txBody>
          <a:bodyPr>
            <a:spAutoFit/>
          </a:bodyPr>
          <a:lstStyle/>
          <a:p>
            <a:pPr algn="ctr">
              <a:spcBef>
                <a:spcPct val="50000"/>
              </a:spcBef>
            </a:pPr>
            <a:r>
              <a:rPr lang="en-US" sz="2800" b="1">
                <a:latin typeface="Arial" charset="0"/>
              </a:rPr>
              <a:t>KARAKTERISTIK KEBIJAKAN EKONOMI MERKANTILISME</a:t>
            </a:r>
          </a:p>
        </p:txBody>
      </p:sp>
      <p:sp>
        <p:nvSpPr>
          <p:cNvPr id="9219" name="Text Box 7"/>
          <p:cNvSpPr txBox="1">
            <a:spLocks noChangeArrowheads="1"/>
          </p:cNvSpPr>
          <p:nvPr/>
        </p:nvSpPr>
        <p:spPr bwMode="auto">
          <a:xfrm>
            <a:off x="971550" y="1484313"/>
            <a:ext cx="7488238" cy="4805867"/>
          </a:xfrm>
          <a:prstGeom prst="rect">
            <a:avLst/>
          </a:prstGeom>
          <a:noFill/>
          <a:ln w="9525">
            <a:noFill/>
            <a:miter lim="800000"/>
            <a:headEnd/>
            <a:tailEnd/>
          </a:ln>
        </p:spPr>
        <p:txBody>
          <a:bodyPr>
            <a:spAutoFit/>
          </a:bodyPr>
          <a:lstStyle/>
          <a:p>
            <a:pPr marL="274638" indent="-274638" algn="just">
              <a:lnSpc>
                <a:spcPct val="110000"/>
              </a:lnSpc>
              <a:buFontTx/>
              <a:buChar char="•"/>
            </a:pPr>
            <a:r>
              <a:rPr lang="en-US" sz="2000" dirty="0" err="1">
                <a:latin typeface="Arial" charset="0"/>
              </a:rPr>
              <a:t>Menekan</a:t>
            </a:r>
            <a:r>
              <a:rPr lang="en-US" sz="2000" dirty="0">
                <a:latin typeface="Arial" charset="0"/>
              </a:rPr>
              <a:t> </a:t>
            </a:r>
            <a:r>
              <a:rPr lang="id-ID" sz="2000" dirty="0">
                <a:latin typeface="Arial" charset="0"/>
              </a:rPr>
              <a:t>konsumsi dalam negeri serendah mungkin</a:t>
            </a:r>
            <a:r>
              <a:rPr lang="en-US" sz="2000" dirty="0">
                <a:latin typeface="Arial" charset="0"/>
              </a:rPr>
              <a:t> </a:t>
            </a:r>
            <a:r>
              <a:rPr lang="en-US" sz="2000" dirty="0" err="1">
                <a:latin typeface="Arial" charset="0"/>
              </a:rPr>
              <a:t>demi</a:t>
            </a:r>
            <a:r>
              <a:rPr lang="en-US" sz="2000" dirty="0">
                <a:latin typeface="Arial" charset="0"/>
              </a:rPr>
              <a:t> </a:t>
            </a:r>
            <a:r>
              <a:rPr lang="en-US" sz="2000" dirty="0" err="1">
                <a:latin typeface="Arial" charset="0"/>
              </a:rPr>
              <a:t>menambah</a:t>
            </a:r>
            <a:r>
              <a:rPr lang="en-US" sz="2000" dirty="0">
                <a:latin typeface="Arial" charset="0"/>
              </a:rPr>
              <a:t> </a:t>
            </a:r>
            <a:r>
              <a:rPr lang="en-US" sz="2000" dirty="0" err="1">
                <a:latin typeface="Arial" charset="0"/>
              </a:rPr>
              <a:t>cadangan</a:t>
            </a:r>
            <a:r>
              <a:rPr lang="en-US" sz="2000" dirty="0">
                <a:latin typeface="Arial" charset="0"/>
              </a:rPr>
              <a:t> </a:t>
            </a:r>
            <a:r>
              <a:rPr lang="en-US" sz="2000" dirty="0" err="1">
                <a:latin typeface="Arial" charset="0"/>
              </a:rPr>
              <a:t>keuangan</a:t>
            </a:r>
            <a:r>
              <a:rPr lang="en-US" sz="2000" dirty="0">
                <a:latin typeface="Arial" charset="0"/>
              </a:rPr>
              <a:t> </a:t>
            </a:r>
            <a:r>
              <a:rPr lang="en-US" sz="2000" dirty="0" err="1">
                <a:latin typeface="Arial" charset="0"/>
              </a:rPr>
              <a:t>negara</a:t>
            </a:r>
            <a:endParaRPr lang="en-US" sz="2000" dirty="0">
              <a:latin typeface="Arial" charset="0"/>
            </a:endParaRPr>
          </a:p>
          <a:p>
            <a:pPr marL="274638" indent="-274638" algn="just">
              <a:lnSpc>
                <a:spcPct val="110000"/>
              </a:lnSpc>
              <a:buFontTx/>
              <a:buChar char="•"/>
            </a:pPr>
            <a:r>
              <a:rPr lang="id-ID" sz="2000" dirty="0">
                <a:latin typeface="Arial" charset="0"/>
              </a:rPr>
              <a:t>Negara menerapkan kebijakan upah buruh semurah-murahnya</a:t>
            </a:r>
            <a:r>
              <a:rPr lang="en-US" sz="2000" dirty="0">
                <a:latin typeface="Arial" charset="0"/>
              </a:rPr>
              <a:t> </a:t>
            </a:r>
            <a:r>
              <a:rPr lang="en-US" sz="2000" dirty="0" err="1">
                <a:latin typeface="Arial" charset="0"/>
              </a:rPr>
              <a:t>dan</a:t>
            </a:r>
            <a:r>
              <a:rPr lang="en-US" sz="2000" dirty="0">
                <a:latin typeface="Arial" charset="0"/>
              </a:rPr>
              <a:t> </a:t>
            </a:r>
            <a:r>
              <a:rPr lang="en-US" sz="2000" dirty="0" err="1">
                <a:latin typeface="Arial" charset="0"/>
              </a:rPr>
              <a:t>tanpa</a:t>
            </a:r>
            <a:r>
              <a:rPr lang="en-US" sz="2000" dirty="0">
                <a:latin typeface="Arial" charset="0"/>
              </a:rPr>
              <a:t> </a:t>
            </a:r>
            <a:r>
              <a:rPr lang="en-US" sz="2000" dirty="0" err="1">
                <a:latin typeface="Arial" charset="0"/>
              </a:rPr>
              <a:t>kenaikan</a:t>
            </a:r>
            <a:endParaRPr lang="en-US" sz="2000" dirty="0">
              <a:latin typeface="Arial" charset="0"/>
            </a:endParaRPr>
          </a:p>
          <a:p>
            <a:pPr marL="274638" indent="-274638" algn="just">
              <a:lnSpc>
                <a:spcPct val="110000"/>
              </a:lnSpc>
              <a:buFontTx/>
              <a:buChar char="•"/>
            </a:pPr>
            <a:r>
              <a:rPr lang="en-US" sz="2000" dirty="0">
                <a:latin typeface="Arial" charset="0"/>
              </a:rPr>
              <a:t>M</a:t>
            </a:r>
            <a:r>
              <a:rPr lang="id-ID" sz="2000" dirty="0">
                <a:latin typeface="Arial" charset="0"/>
              </a:rPr>
              <a:t>asyarakat diusahakan hidup pada level subsisten</a:t>
            </a:r>
            <a:endParaRPr lang="en-US" sz="2000" dirty="0">
              <a:latin typeface="Arial" charset="0"/>
            </a:endParaRPr>
          </a:p>
          <a:p>
            <a:pPr marL="274638" indent="-274638" algn="just">
              <a:lnSpc>
                <a:spcPct val="110000"/>
              </a:lnSpc>
              <a:buFontTx/>
              <a:buChar char="•"/>
            </a:pPr>
            <a:r>
              <a:rPr lang="en-US" sz="2000" dirty="0" err="1">
                <a:latin typeface="Arial" charset="0"/>
              </a:rPr>
              <a:t>Barang</a:t>
            </a:r>
            <a:r>
              <a:rPr lang="en-US" sz="2000" dirty="0">
                <a:latin typeface="Arial" charset="0"/>
              </a:rPr>
              <a:t> </a:t>
            </a:r>
            <a:r>
              <a:rPr lang="en-US" sz="2000" dirty="0" err="1">
                <a:latin typeface="Arial" charset="0"/>
              </a:rPr>
              <a:t>mewah</a:t>
            </a:r>
            <a:r>
              <a:rPr lang="en-US" sz="2000" dirty="0">
                <a:latin typeface="Arial" charset="0"/>
              </a:rPr>
              <a:t> </a:t>
            </a:r>
            <a:r>
              <a:rPr lang="en-US" sz="2000" dirty="0" err="1">
                <a:latin typeface="Arial" charset="0"/>
              </a:rPr>
              <a:t>hanya</a:t>
            </a:r>
            <a:r>
              <a:rPr lang="en-US" sz="2000" dirty="0">
                <a:latin typeface="Arial" charset="0"/>
              </a:rPr>
              <a:t> </a:t>
            </a:r>
            <a:r>
              <a:rPr lang="en-US" sz="2000" dirty="0" err="1">
                <a:latin typeface="Arial" charset="0"/>
              </a:rPr>
              <a:t>konsumsi</a:t>
            </a:r>
            <a:r>
              <a:rPr lang="en-US" sz="2000" dirty="0">
                <a:latin typeface="Arial" charset="0"/>
              </a:rPr>
              <a:t> </a:t>
            </a:r>
            <a:r>
              <a:rPr lang="en-US" sz="2000" dirty="0" err="1">
                <a:latin typeface="Arial" charset="0"/>
              </a:rPr>
              <a:t>pejabat</a:t>
            </a:r>
            <a:r>
              <a:rPr lang="en-US" sz="2000" dirty="0">
                <a:latin typeface="Arial" charset="0"/>
              </a:rPr>
              <a:t> </a:t>
            </a:r>
            <a:r>
              <a:rPr lang="en-US" sz="2000" dirty="0" err="1">
                <a:latin typeface="Arial" charset="0"/>
              </a:rPr>
              <a:t>negara</a:t>
            </a:r>
            <a:r>
              <a:rPr lang="en-US" sz="2000" dirty="0">
                <a:latin typeface="Arial" charset="0"/>
              </a:rPr>
              <a:t> </a:t>
            </a:r>
            <a:r>
              <a:rPr lang="en-US" sz="2000" dirty="0" err="1">
                <a:latin typeface="Arial" charset="0"/>
              </a:rPr>
              <a:t>dan</a:t>
            </a:r>
            <a:r>
              <a:rPr lang="en-US" sz="2000" dirty="0">
                <a:latin typeface="Arial" charset="0"/>
              </a:rPr>
              <a:t> </a:t>
            </a:r>
            <a:r>
              <a:rPr lang="en-US" sz="2000" dirty="0" err="1">
                <a:latin typeface="Arial" charset="0"/>
              </a:rPr>
              <a:t>orang</a:t>
            </a:r>
            <a:r>
              <a:rPr lang="en-US" sz="2000" dirty="0">
                <a:latin typeface="Arial" charset="0"/>
              </a:rPr>
              <a:t> </a:t>
            </a:r>
            <a:r>
              <a:rPr lang="en-US" sz="2000" dirty="0" err="1">
                <a:latin typeface="Arial" charset="0"/>
              </a:rPr>
              <a:t>kaya</a:t>
            </a:r>
            <a:endParaRPr lang="en-US" sz="2000" dirty="0">
              <a:latin typeface="Arial" charset="0"/>
            </a:endParaRPr>
          </a:p>
          <a:p>
            <a:pPr marL="274638" indent="-274638" algn="just">
              <a:lnSpc>
                <a:spcPct val="110000"/>
              </a:lnSpc>
              <a:buFontTx/>
              <a:buChar char="•"/>
            </a:pPr>
            <a:r>
              <a:rPr lang="en-US" sz="2000" dirty="0">
                <a:latin typeface="Arial" charset="0"/>
              </a:rPr>
              <a:t>Negara </a:t>
            </a:r>
            <a:r>
              <a:rPr lang="id-ID" sz="2000" dirty="0">
                <a:latin typeface="Arial" charset="0"/>
              </a:rPr>
              <a:t>menerapkan </a:t>
            </a:r>
            <a:r>
              <a:rPr lang="en-US" sz="2000" dirty="0" err="1">
                <a:latin typeface="Arial" charset="0"/>
              </a:rPr>
              <a:t>kebijakan</a:t>
            </a:r>
            <a:r>
              <a:rPr lang="en-US" sz="2000" dirty="0">
                <a:latin typeface="Arial" charset="0"/>
              </a:rPr>
              <a:t> </a:t>
            </a:r>
            <a:r>
              <a:rPr lang="id-ID" sz="2000" dirty="0">
                <a:latin typeface="Arial" charset="0"/>
              </a:rPr>
              <a:t>pajak (upeti) tinggi</a:t>
            </a:r>
            <a:r>
              <a:rPr lang="en-US" sz="2000" dirty="0">
                <a:latin typeface="Arial" charset="0"/>
              </a:rPr>
              <a:t> </a:t>
            </a:r>
          </a:p>
          <a:p>
            <a:pPr marL="274638" indent="-274638" algn="just">
              <a:lnSpc>
                <a:spcPct val="110000"/>
              </a:lnSpc>
              <a:buFontTx/>
              <a:buChar char="•"/>
            </a:pPr>
            <a:r>
              <a:rPr lang="en-US" sz="2000" dirty="0" err="1">
                <a:latin typeface="Arial" charset="0"/>
              </a:rPr>
              <a:t>Investasi</a:t>
            </a:r>
            <a:r>
              <a:rPr lang="en-US" sz="2000" dirty="0">
                <a:latin typeface="Arial" charset="0"/>
              </a:rPr>
              <a:t> </a:t>
            </a:r>
            <a:r>
              <a:rPr lang="en-US" sz="2000" dirty="0" err="1">
                <a:latin typeface="Arial" charset="0"/>
              </a:rPr>
              <a:t>dalam</a:t>
            </a:r>
            <a:r>
              <a:rPr lang="en-US" sz="2000" dirty="0">
                <a:latin typeface="Arial" charset="0"/>
              </a:rPr>
              <a:t> </a:t>
            </a:r>
            <a:r>
              <a:rPr lang="en-US" sz="2000" dirty="0" err="1">
                <a:latin typeface="Arial" charset="0"/>
              </a:rPr>
              <a:t>negeri</a:t>
            </a:r>
            <a:r>
              <a:rPr lang="en-US" sz="2000" dirty="0">
                <a:latin typeface="Arial" charset="0"/>
              </a:rPr>
              <a:t>: </a:t>
            </a:r>
            <a:r>
              <a:rPr lang="id-ID" sz="2000" dirty="0">
                <a:latin typeface="Arial" charset="0"/>
              </a:rPr>
              <a:t>pegembangan infrastruktur yang mendukung perdagangan</a:t>
            </a:r>
            <a:r>
              <a:rPr lang="en-US" sz="2000" dirty="0">
                <a:latin typeface="Arial" charset="0"/>
              </a:rPr>
              <a:t>,</a:t>
            </a:r>
            <a:r>
              <a:rPr lang="id-ID" sz="2000" dirty="0">
                <a:latin typeface="Arial" charset="0"/>
              </a:rPr>
              <a:t> pertanian</a:t>
            </a:r>
            <a:r>
              <a:rPr lang="en-US" sz="2000" dirty="0">
                <a:latin typeface="Arial" charset="0"/>
              </a:rPr>
              <a:t> </a:t>
            </a:r>
            <a:r>
              <a:rPr lang="en-US" sz="2000" dirty="0" err="1">
                <a:latin typeface="Arial" charset="0"/>
              </a:rPr>
              <a:t>dan</a:t>
            </a:r>
            <a:r>
              <a:rPr lang="en-US" sz="2000" dirty="0">
                <a:latin typeface="Arial" charset="0"/>
              </a:rPr>
              <a:t> </a:t>
            </a:r>
            <a:r>
              <a:rPr lang="en-US" sz="2000" dirty="0" err="1">
                <a:latin typeface="Arial" charset="0"/>
              </a:rPr>
              <a:t>kekuatan</a:t>
            </a:r>
            <a:r>
              <a:rPr lang="en-US" sz="2000" dirty="0">
                <a:latin typeface="Arial" charset="0"/>
              </a:rPr>
              <a:t> </a:t>
            </a:r>
            <a:r>
              <a:rPr lang="en-US" sz="2000" dirty="0" err="1">
                <a:latin typeface="Arial" charset="0"/>
              </a:rPr>
              <a:t>militer</a:t>
            </a:r>
            <a:endParaRPr lang="en-US" sz="2000" dirty="0">
              <a:latin typeface="Arial" charset="0"/>
            </a:endParaRPr>
          </a:p>
          <a:p>
            <a:pPr marL="274638" indent="-274638" algn="just">
              <a:lnSpc>
                <a:spcPct val="110000"/>
              </a:lnSpc>
              <a:buFontTx/>
              <a:buChar char="•"/>
            </a:pPr>
            <a:r>
              <a:rPr lang="id-ID" sz="2000" dirty="0">
                <a:latin typeface="Arial" charset="0"/>
              </a:rPr>
              <a:t>Kekayaan negara hanya dinilai dengan seberapa banyak uang, emas dan perak yang bisa kumpulkan</a:t>
            </a:r>
            <a:r>
              <a:rPr lang="en-US" sz="2000" dirty="0">
                <a:latin typeface="Arial" charset="0"/>
              </a:rPr>
              <a:t> </a:t>
            </a:r>
          </a:p>
          <a:p>
            <a:pPr marL="274638" indent="-274638" algn="just">
              <a:lnSpc>
                <a:spcPct val="110000"/>
              </a:lnSpc>
              <a:buFontTx/>
              <a:buChar char="•"/>
            </a:pPr>
            <a:r>
              <a:rPr lang="en-US" sz="2000" dirty="0" err="1">
                <a:latin typeface="Arial" charset="0"/>
              </a:rPr>
              <a:t>Menerapkan</a:t>
            </a:r>
            <a:r>
              <a:rPr lang="en-US" sz="2000" dirty="0">
                <a:latin typeface="Arial" charset="0"/>
              </a:rPr>
              <a:t> </a:t>
            </a:r>
            <a:r>
              <a:rPr lang="en-US" sz="2000" dirty="0" err="1">
                <a:latin typeface="Arial" charset="0"/>
              </a:rPr>
              <a:t>kebijakan</a:t>
            </a:r>
            <a:r>
              <a:rPr lang="en-US" sz="2000" dirty="0">
                <a:latin typeface="Arial" charset="0"/>
              </a:rPr>
              <a:t> </a:t>
            </a:r>
            <a:r>
              <a:rPr lang="en-US" sz="2000" dirty="0" err="1">
                <a:latin typeface="Arial" charset="0"/>
              </a:rPr>
              <a:t>monopoli</a:t>
            </a:r>
            <a:r>
              <a:rPr lang="en-US" sz="2000" dirty="0">
                <a:latin typeface="Arial" charset="0"/>
              </a:rPr>
              <a:t>, </a:t>
            </a:r>
            <a:r>
              <a:rPr lang="en-US" sz="2000" dirty="0" err="1">
                <a:latin typeface="Arial" charset="0"/>
              </a:rPr>
              <a:t>ekonomi</a:t>
            </a:r>
            <a:r>
              <a:rPr lang="en-US" sz="2000" dirty="0">
                <a:latin typeface="Arial" charset="0"/>
              </a:rPr>
              <a:t> </a:t>
            </a:r>
            <a:r>
              <a:rPr lang="en-US" sz="2000" dirty="0" err="1">
                <a:latin typeface="Arial" charset="0"/>
              </a:rPr>
              <a:t>dikuasasi</a:t>
            </a:r>
            <a:r>
              <a:rPr lang="en-US" sz="2000" dirty="0">
                <a:latin typeface="Arial" charset="0"/>
              </a:rPr>
              <a:t> </a:t>
            </a:r>
            <a:r>
              <a:rPr lang="en-US" sz="2000" dirty="0" err="1">
                <a:latin typeface="Arial" charset="0"/>
              </a:rPr>
              <a:t>oleh</a:t>
            </a:r>
            <a:r>
              <a:rPr lang="en-US" sz="2000" dirty="0">
                <a:latin typeface="Arial" charset="0"/>
              </a:rPr>
              <a:t> </a:t>
            </a:r>
            <a:r>
              <a:rPr lang="en-US" sz="2000" dirty="0" err="1">
                <a:latin typeface="Arial" charset="0"/>
              </a:rPr>
              <a:t>kaum</a:t>
            </a:r>
            <a:r>
              <a:rPr lang="en-US" sz="2000" dirty="0">
                <a:latin typeface="Arial" charset="0"/>
              </a:rPr>
              <a:t> </a:t>
            </a:r>
            <a:r>
              <a:rPr lang="en-US" sz="2000" dirty="0" err="1">
                <a:latin typeface="Arial" charset="0"/>
              </a:rPr>
              <a:t>pedagang</a:t>
            </a:r>
            <a:endParaRPr lang="en-US" sz="2000" dirty="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6"/>
          <p:cNvSpPr txBox="1">
            <a:spLocks noChangeArrowheads="1"/>
          </p:cNvSpPr>
          <p:nvPr/>
        </p:nvSpPr>
        <p:spPr bwMode="auto">
          <a:xfrm>
            <a:off x="304800" y="558225"/>
            <a:ext cx="8381999" cy="584775"/>
          </a:xfrm>
          <a:prstGeom prst="rect">
            <a:avLst/>
          </a:prstGeom>
          <a:noFill/>
          <a:ln w="9525">
            <a:noFill/>
            <a:miter lim="800000"/>
            <a:headEnd/>
            <a:tailEnd/>
          </a:ln>
        </p:spPr>
        <p:txBody>
          <a:bodyPr wrap="square">
            <a:spAutoFit/>
          </a:bodyPr>
          <a:lstStyle/>
          <a:p>
            <a:pPr algn="ctr">
              <a:spcBef>
                <a:spcPct val="50000"/>
              </a:spcBef>
            </a:pPr>
            <a:r>
              <a:rPr lang="en-US" sz="3200" b="1" dirty="0">
                <a:latin typeface="Arial" charset="0"/>
              </a:rPr>
              <a:t>KARAKTERISTIK KEBIJAKAN ………….</a:t>
            </a:r>
          </a:p>
        </p:txBody>
      </p:sp>
      <p:sp>
        <p:nvSpPr>
          <p:cNvPr id="10243" name="Text Box 7"/>
          <p:cNvSpPr txBox="1">
            <a:spLocks noChangeArrowheads="1"/>
          </p:cNvSpPr>
          <p:nvPr/>
        </p:nvSpPr>
        <p:spPr bwMode="auto">
          <a:xfrm>
            <a:off x="304800" y="1602462"/>
            <a:ext cx="8458200" cy="4493538"/>
          </a:xfrm>
          <a:prstGeom prst="rect">
            <a:avLst/>
          </a:prstGeom>
          <a:noFill/>
          <a:ln w="9525">
            <a:noFill/>
            <a:miter lim="800000"/>
            <a:headEnd/>
            <a:tailEnd/>
          </a:ln>
        </p:spPr>
        <p:txBody>
          <a:bodyPr wrap="square">
            <a:spAutoFit/>
          </a:bodyPr>
          <a:lstStyle/>
          <a:p>
            <a:pPr marL="274638" indent="-274638" algn="just">
              <a:lnSpc>
                <a:spcPct val="110000"/>
              </a:lnSpc>
              <a:buFontTx/>
              <a:buChar char="•"/>
            </a:pPr>
            <a:r>
              <a:rPr lang="en-US" sz="2000" dirty="0">
                <a:latin typeface="Arial" charset="0"/>
              </a:rPr>
              <a:t>Negara </a:t>
            </a:r>
            <a:r>
              <a:rPr lang="en-US" sz="2000" dirty="0" err="1">
                <a:latin typeface="Arial" charset="0"/>
              </a:rPr>
              <a:t>mendorong</a:t>
            </a:r>
            <a:r>
              <a:rPr lang="id-ID" sz="2000" dirty="0">
                <a:latin typeface="Arial" charset="0"/>
              </a:rPr>
              <a:t> mengumpulkan emas dan perak serta mendapatkan barang murah yang tidak bisa disediakan dalam negeri </a:t>
            </a:r>
            <a:endParaRPr lang="en-US" sz="2000" dirty="0">
              <a:latin typeface="Arial" charset="0"/>
            </a:endParaRPr>
          </a:p>
          <a:p>
            <a:pPr marL="274638" indent="-274638" algn="just">
              <a:lnSpc>
                <a:spcPct val="110000"/>
              </a:lnSpc>
              <a:buFontTx/>
              <a:buChar char="•"/>
            </a:pPr>
            <a:r>
              <a:rPr lang="en-US" sz="2000" dirty="0" err="1">
                <a:latin typeface="Arial" charset="0"/>
              </a:rPr>
              <a:t>Lahir</a:t>
            </a:r>
            <a:r>
              <a:rPr lang="en-US" sz="2000" dirty="0">
                <a:latin typeface="Arial" charset="0"/>
              </a:rPr>
              <a:t> </a:t>
            </a:r>
            <a:r>
              <a:rPr lang="en-US" sz="2000" dirty="0" err="1">
                <a:latin typeface="Arial" charset="0"/>
              </a:rPr>
              <a:t>kebijakan</a:t>
            </a:r>
            <a:r>
              <a:rPr lang="en-US" sz="2000" dirty="0">
                <a:latin typeface="Arial" charset="0"/>
              </a:rPr>
              <a:t> </a:t>
            </a:r>
            <a:r>
              <a:rPr lang="en-US" sz="2000" dirty="0" err="1">
                <a:latin typeface="Arial" charset="0"/>
              </a:rPr>
              <a:t>kolonial</a:t>
            </a:r>
            <a:r>
              <a:rPr lang="en-US" sz="2000" dirty="0">
                <a:latin typeface="Arial" charset="0"/>
              </a:rPr>
              <a:t>/</a:t>
            </a:r>
            <a:r>
              <a:rPr lang="en-US" sz="2000" dirty="0" err="1">
                <a:latin typeface="Arial" charset="0"/>
              </a:rPr>
              <a:t>penjajahan</a:t>
            </a:r>
            <a:r>
              <a:rPr lang="en-US" sz="2000" dirty="0">
                <a:latin typeface="Arial" charset="0"/>
              </a:rPr>
              <a:t> </a:t>
            </a:r>
            <a:r>
              <a:rPr lang="en-US" sz="2000" dirty="0" err="1">
                <a:latin typeface="Arial" charset="0"/>
              </a:rPr>
              <a:t>demi</a:t>
            </a:r>
            <a:r>
              <a:rPr lang="en-US" sz="2000" dirty="0">
                <a:latin typeface="Arial" charset="0"/>
              </a:rPr>
              <a:t> </a:t>
            </a:r>
            <a:r>
              <a:rPr lang="en-US" sz="2000" dirty="0" err="1">
                <a:latin typeface="Arial" charset="0"/>
              </a:rPr>
              <a:t>memenuhi</a:t>
            </a:r>
            <a:r>
              <a:rPr lang="en-US" sz="2000" dirty="0">
                <a:latin typeface="Arial" charset="0"/>
              </a:rPr>
              <a:t> </a:t>
            </a:r>
            <a:r>
              <a:rPr lang="en-US" sz="2000" dirty="0" err="1">
                <a:latin typeface="Arial" charset="0"/>
              </a:rPr>
              <a:t>nafsu</a:t>
            </a:r>
            <a:r>
              <a:rPr lang="en-US" sz="2000" dirty="0">
                <a:latin typeface="Arial" charset="0"/>
              </a:rPr>
              <a:t> </a:t>
            </a:r>
            <a:r>
              <a:rPr lang="en-US" sz="2000" dirty="0" err="1">
                <a:latin typeface="Arial" charset="0"/>
              </a:rPr>
              <a:t>mengumpulkan</a:t>
            </a:r>
            <a:r>
              <a:rPr lang="en-US" sz="2000" dirty="0">
                <a:latin typeface="Arial" charset="0"/>
              </a:rPr>
              <a:t> </a:t>
            </a:r>
            <a:r>
              <a:rPr lang="en-US" sz="2000" dirty="0" err="1">
                <a:latin typeface="Arial" charset="0"/>
              </a:rPr>
              <a:t>emas</a:t>
            </a:r>
            <a:r>
              <a:rPr lang="en-US" sz="2000" dirty="0">
                <a:latin typeface="Arial" charset="0"/>
              </a:rPr>
              <a:t>, </a:t>
            </a:r>
            <a:r>
              <a:rPr lang="en-US" sz="2000" dirty="0" err="1">
                <a:latin typeface="Arial" charset="0"/>
              </a:rPr>
              <a:t>perak</a:t>
            </a:r>
            <a:r>
              <a:rPr lang="en-US" sz="2000" dirty="0">
                <a:latin typeface="Arial" charset="0"/>
              </a:rPr>
              <a:t> </a:t>
            </a:r>
            <a:r>
              <a:rPr lang="en-US" sz="2000" dirty="0" err="1">
                <a:latin typeface="Arial" charset="0"/>
              </a:rPr>
              <a:t>dll</a:t>
            </a:r>
            <a:endParaRPr lang="en-US" sz="2000" dirty="0">
              <a:latin typeface="Arial" charset="0"/>
            </a:endParaRPr>
          </a:p>
          <a:p>
            <a:pPr marL="274638" indent="-274638" algn="just">
              <a:lnSpc>
                <a:spcPct val="110000"/>
              </a:lnSpc>
              <a:buFontTx/>
              <a:buChar char="•"/>
            </a:pPr>
            <a:r>
              <a:rPr lang="en-US" sz="2000" dirty="0" err="1">
                <a:latin typeface="Arial" charset="0"/>
              </a:rPr>
              <a:t>Meningkatkan</a:t>
            </a:r>
            <a:r>
              <a:rPr lang="en-US" sz="2000" dirty="0">
                <a:latin typeface="Arial" charset="0"/>
              </a:rPr>
              <a:t> </a:t>
            </a:r>
            <a:r>
              <a:rPr lang="en-US" sz="2000" dirty="0" err="1">
                <a:latin typeface="Arial" charset="0"/>
              </a:rPr>
              <a:t>kekuatan</a:t>
            </a:r>
            <a:r>
              <a:rPr lang="en-US" sz="2000" dirty="0">
                <a:latin typeface="Arial" charset="0"/>
              </a:rPr>
              <a:t> </a:t>
            </a:r>
            <a:r>
              <a:rPr lang="en-US" sz="2000" dirty="0" err="1">
                <a:latin typeface="Arial" charset="0"/>
              </a:rPr>
              <a:t>militer</a:t>
            </a:r>
            <a:r>
              <a:rPr lang="en-US" sz="2000" dirty="0">
                <a:latin typeface="Arial" charset="0"/>
              </a:rPr>
              <a:t> </a:t>
            </a:r>
            <a:r>
              <a:rPr lang="en-US" sz="2000" dirty="0" err="1">
                <a:latin typeface="Arial" charset="0"/>
              </a:rPr>
              <a:t>menjadi</a:t>
            </a:r>
            <a:r>
              <a:rPr lang="en-US" sz="2000" dirty="0">
                <a:latin typeface="Arial" charset="0"/>
              </a:rPr>
              <a:t> </a:t>
            </a:r>
            <a:r>
              <a:rPr lang="en-US" sz="2000" dirty="0" err="1">
                <a:latin typeface="Arial" charset="0"/>
              </a:rPr>
              <a:t>kebijakan</a:t>
            </a:r>
            <a:r>
              <a:rPr lang="en-US" sz="2000" dirty="0">
                <a:latin typeface="Arial" charset="0"/>
              </a:rPr>
              <a:t> </a:t>
            </a:r>
            <a:r>
              <a:rPr lang="en-US" sz="2000" dirty="0" err="1">
                <a:latin typeface="Arial" charset="0"/>
              </a:rPr>
              <a:t>utama</a:t>
            </a:r>
            <a:r>
              <a:rPr lang="en-US" sz="2000" dirty="0">
                <a:latin typeface="Arial" charset="0"/>
              </a:rPr>
              <a:t> </a:t>
            </a:r>
            <a:r>
              <a:rPr lang="en-US" sz="2000" dirty="0" err="1">
                <a:latin typeface="Arial" charset="0"/>
              </a:rPr>
              <a:t>pemerintah</a:t>
            </a:r>
            <a:endParaRPr lang="en-US" sz="2000" dirty="0">
              <a:latin typeface="Arial" charset="0"/>
            </a:endParaRPr>
          </a:p>
          <a:p>
            <a:pPr marL="274638" indent="-274638" algn="just">
              <a:lnSpc>
                <a:spcPct val="110000"/>
              </a:lnSpc>
              <a:buFontTx/>
              <a:buChar char="•"/>
            </a:pPr>
            <a:r>
              <a:rPr lang="en-US" sz="2000" dirty="0" err="1">
                <a:latin typeface="Arial" charset="0"/>
              </a:rPr>
              <a:t>Untuk</a:t>
            </a:r>
            <a:r>
              <a:rPr lang="en-US" sz="2000" dirty="0">
                <a:latin typeface="Arial" charset="0"/>
              </a:rPr>
              <a:t> </a:t>
            </a:r>
            <a:r>
              <a:rPr lang="en-US" sz="2000" dirty="0" err="1">
                <a:latin typeface="Arial" charset="0"/>
              </a:rPr>
              <a:t>mendukung</a:t>
            </a:r>
            <a:r>
              <a:rPr lang="en-US" sz="2000" dirty="0">
                <a:latin typeface="Arial" charset="0"/>
              </a:rPr>
              <a:t> </a:t>
            </a:r>
            <a:r>
              <a:rPr lang="en-US" sz="2000" dirty="0" err="1">
                <a:latin typeface="Arial" charset="0"/>
              </a:rPr>
              <a:t>kebijakan</a:t>
            </a:r>
            <a:r>
              <a:rPr lang="en-US" sz="2000" dirty="0">
                <a:latin typeface="Arial" charset="0"/>
              </a:rPr>
              <a:t> </a:t>
            </a:r>
            <a:r>
              <a:rPr lang="en-US" sz="2000" dirty="0" err="1">
                <a:latin typeface="Arial" charset="0"/>
              </a:rPr>
              <a:t>ekonomi</a:t>
            </a:r>
            <a:r>
              <a:rPr lang="en-US" sz="2000" dirty="0">
                <a:latin typeface="Arial" charset="0"/>
              </a:rPr>
              <a:t> </a:t>
            </a:r>
            <a:r>
              <a:rPr lang="en-US" sz="2000" dirty="0" err="1">
                <a:latin typeface="Arial" charset="0"/>
              </a:rPr>
              <a:t>luar</a:t>
            </a:r>
            <a:r>
              <a:rPr lang="en-US" sz="2000" dirty="0">
                <a:latin typeface="Arial" charset="0"/>
              </a:rPr>
              <a:t> </a:t>
            </a:r>
            <a:r>
              <a:rPr lang="en-US" sz="2000" dirty="0" err="1">
                <a:latin typeface="Arial" charset="0"/>
              </a:rPr>
              <a:t>negeri</a:t>
            </a:r>
            <a:r>
              <a:rPr lang="en-US" sz="2000" dirty="0">
                <a:latin typeface="Arial" charset="0"/>
              </a:rPr>
              <a:t> </a:t>
            </a:r>
            <a:r>
              <a:rPr lang="en-US" sz="2000" dirty="0" err="1">
                <a:latin typeface="Arial" charset="0"/>
              </a:rPr>
              <a:t>pemerintah</a:t>
            </a:r>
            <a:r>
              <a:rPr lang="en-US" sz="2000" dirty="0">
                <a:latin typeface="Arial" charset="0"/>
              </a:rPr>
              <a:t> </a:t>
            </a:r>
            <a:r>
              <a:rPr lang="en-US" sz="2000" dirty="0" err="1">
                <a:latin typeface="Arial" charset="0"/>
              </a:rPr>
              <a:t>mendorong</a:t>
            </a:r>
            <a:r>
              <a:rPr lang="en-US" sz="2000" dirty="0">
                <a:latin typeface="Arial" charset="0"/>
              </a:rPr>
              <a:t> </a:t>
            </a:r>
            <a:r>
              <a:rPr lang="en-US" sz="2000" dirty="0" err="1">
                <a:latin typeface="Arial" charset="0"/>
              </a:rPr>
              <a:t>organisasi</a:t>
            </a:r>
            <a:r>
              <a:rPr lang="en-US" sz="2000" dirty="0">
                <a:latin typeface="Arial" charset="0"/>
              </a:rPr>
              <a:t> </a:t>
            </a:r>
            <a:r>
              <a:rPr lang="en-US" sz="2000" dirty="0" err="1">
                <a:latin typeface="Arial" charset="0"/>
              </a:rPr>
              <a:t>perdagangan</a:t>
            </a:r>
            <a:r>
              <a:rPr lang="en-US" sz="2000" dirty="0">
                <a:latin typeface="Arial" charset="0"/>
              </a:rPr>
              <a:t> </a:t>
            </a:r>
            <a:r>
              <a:rPr lang="en-US" sz="2000" dirty="0" err="1">
                <a:latin typeface="Arial" charset="0"/>
              </a:rPr>
              <a:t>seperti</a:t>
            </a:r>
            <a:r>
              <a:rPr lang="en-US" sz="2000" dirty="0">
                <a:latin typeface="Arial" charset="0"/>
              </a:rPr>
              <a:t> VOC (</a:t>
            </a:r>
            <a:r>
              <a:rPr lang="en-US" sz="2000" dirty="0" err="1">
                <a:latin typeface="Arial" charset="0"/>
              </a:rPr>
              <a:t>Belanda</a:t>
            </a:r>
            <a:r>
              <a:rPr lang="en-US" sz="2000" dirty="0">
                <a:latin typeface="Arial" charset="0"/>
              </a:rPr>
              <a:t>) </a:t>
            </a:r>
            <a:r>
              <a:rPr lang="en-US" sz="2000" dirty="0" err="1">
                <a:latin typeface="Arial" charset="0"/>
              </a:rPr>
              <a:t>dan</a:t>
            </a:r>
            <a:r>
              <a:rPr lang="en-US" sz="2000" dirty="0">
                <a:latin typeface="Arial" charset="0"/>
              </a:rPr>
              <a:t> East India Company (</a:t>
            </a:r>
            <a:r>
              <a:rPr lang="en-US" sz="2000" dirty="0" err="1">
                <a:latin typeface="Arial" charset="0"/>
              </a:rPr>
              <a:t>Inggris</a:t>
            </a:r>
            <a:r>
              <a:rPr lang="en-US" sz="2000" dirty="0">
                <a:latin typeface="Arial" charset="0"/>
              </a:rPr>
              <a:t>)</a:t>
            </a:r>
          </a:p>
          <a:p>
            <a:pPr marL="274638" indent="-274638" algn="just">
              <a:lnSpc>
                <a:spcPct val="110000"/>
              </a:lnSpc>
              <a:buFontTx/>
              <a:buChar char="•"/>
            </a:pPr>
            <a:r>
              <a:rPr lang="en-US" sz="2000" dirty="0">
                <a:latin typeface="Arial" charset="0"/>
              </a:rPr>
              <a:t>Negara </a:t>
            </a:r>
            <a:r>
              <a:rPr lang="en-US" sz="2000" dirty="0" err="1">
                <a:latin typeface="Arial" charset="0"/>
              </a:rPr>
              <a:t>juga</a:t>
            </a:r>
            <a:r>
              <a:rPr lang="en-US" sz="2000" dirty="0">
                <a:latin typeface="Arial" charset="0"/>
              </a:rPr>
              <a:t> </a:t>
            </a:r>
            <a:r>
              <a:rPr lang="en-US" sz="2000" dirty="0" err="1">
                <a:latin typeface="Arial" charset="0"/>
              </a:rPr>
              <a:t>menerapkan</a:t>
            </a:r>
            <a:r>
              <a:rPr lang="en-US" sz="2000" dirty="0">
                <a:latin typeface="Arial" charset="0"/>
              </a:rPr>
              <a:t> </a:t>
            </a:r>
            <a:r>
              <a:rPr lang="en-US" sz="2000" dirty="0" err="1">
                <a:latin typeface="Arial" charset="0"/>
              </a:rPr>
              <a:t>kebijakan</a:t>
            </a:r>
            <a:r>
              <a:rPr lang="en-US" sz="2000" dirty="0">
                <a:latin typeface="Arial" charset="0"/>
              </a:rPr>
              <a:t> </a:t>
            </a:r>
            <a:r>
              <a:rPr lang="en-US" sz="2000" dirty="0" err="1">
                <a:latin typeface="Arial" charset="0"/>
              </a:rPr>
              <a:t>penempatan</a:t>
            </a:r>
            <a:r>
              <a:rPr lang="en-US" sz="2000" dirty="0">
                <a:latin typeface="Arial" charset="0"/>
              </a:rPr>
              <a:t> </a:t>
            </a:r>
            <a:r>
              <a:rPr lang="en-US" sz="2000" dirty="0" err="1">
                <a:latin typeface="Arial" charset="0"/>
              </a:rPr>
              <a:t>buruh</a:t>
            </a:r>
            <a:r>
              <a:rPr lang="en-US" sz="2000" dirty="0">
                <a:latin typeface="Arial" charset="0"/>
              </a:rPr>
              <a:t> </a:t>
            </a:r>
            <a:r>
              <a:rPr lang="en-US" sz="2000" dirty="0" err="1">
                <a:latin typeface="Arial" charset="0"/>
              </a:rPr>
              <a:t>tidak</a:t>
            </a:r>
            <a:r>
              <a:rPr lang="en-US" sz="2000" dirty="0">
                <a:latin typeface="Arial" charset="0"/>
              </a:rPr>
              <a:t> </a:t>
            </a:r>
            <a:r>
              <a:rPr lang="en-US" sz="2000" dirty="0" err="1">
                <a:latin typeface="Arial" charset="0"/>
              </a:rPr>
              <a:t>produktif</a:t>
            </a:r>
            <a:r>
              <a:rPr lang="en-US" sz="2000" dirty="0">
                <a:latin typeface="Arial" charset="0"/>
              </a:rPr>
              <a:t> </a:t>
            </a:r>
            <a:r>
              <a:rPr lang="en-US" sz="2000" dirty="0" err="1">
                <a:latin typeface="Arial" charset="0"/>
              </a:rPr>
              <a:t>ke</a:t>
            </a:r>
            <a:r>
              <a:rPr lang="en-US" sz="2000" dirty="0">
                <a:latin typeface="Arial" charset="0"/>
              </a:rPr>
              <a:t> </a:t>
            </a:r>
            <a:r>
              <a:rPr lang="en-US" sz="2000" dirty="0" err="1">
                <a:latin typeface="Arial" charset="0"/>
              </a:rPr>
              <a:t>daerah</a:t>
            </a:r>
            <a:r>
              <a:rPr lang="en-US" sz="2000" dirty="0">
                <a:latin typeface="Arial" charset="0"/>
              </a:rPr>
              <a:t> </a:t>
            </a:r>
            <a:r>
              <a:rPr lang="en-US" sz="2000" dirty="0" err="1">
                <a:latin typeface="Arial" charset="0"/>
              </a:rPr>
              <a:t>jajahan</a:t>
            </a:r>
            <a:endParaRPr lang="en-US" sz="2000" dirty="0">
              <a:latin typeface="Arial" charset="0"/>
            </a:endParaRPr>
          </a:p>
          <a:p>
            <a:pPr marL="274638" indent="-274638" algn="just">
              <a:lnSpc>
                <a:spcPct val="110000"/>
              </a:lnSpc>
              <a:buFontTx/>
              <a:buChar char="•"/>
            </a:pPr>
            <a:r>
              <a:rPr lang="en-US" sz="2000" dirty="0" err="1">
                <a:latin typeface="Arial" charset="0"/>
              </a:rPr>
              <a:t>Pejabat</a:t>
            </a:r>
            <a:r>
              <a:rPr lang="en-US" sz="2000" dirty="0">
                <a:latin typeface="Arial" charset="0"/>
              </a:rPr>
              <a:t> </a:t>
            </a:r>
            <a:r>
              <a:rPr lang="en-US" sz="2000" dirty="0" err="1">
                <a:latin typeface="Arial" charset="0"/>
              </a:rPr>
              <a:t>negara</a:t>
            </a:r>
            <a:r>
              <a:rPr lang="en-US" sz="2000" dirty="0">
                <a:latin typeface="Arial" charset="0"/>
              </a:rPr>
              <a:t> </a:t>
            </a:r>
            <a:r>
              <a:rPr lang="en-US" sz="2000" dirty="0" err="1">
                <a:latin typeface="Arial" charset="0"/>
              </a:rPr>
              <a:t>berkolaborasi</a:t>
            </a:r>
            <a:r>
              <a:rPr lang="en-US" sz="2000" dirty="0">
                <a:latin typeface="Arial" charset="0"/>
              </a:rPr>
              <a:t> </a:t>
            </a:r>
            <a:r>
              <a:rPr lang="en-US" sz="2000" dirty="0" err="1">
                <a:latin typeface="Arial" charset="0"/>
              </a:rPr>
              <a:t>dengan</a:t>
            </a:r>
            <a:r>
              <a:rPr lang="en-US" sz="2000" dirty="0">
                <a:latin typeface="Arial" charset="0"/>
              </a:rPr>
              <a:t> </a:t>
            </a:r>
            <a:r>
              <a:rPr lang="en-US" sz="2000" dirty="0" err="1">
                <a:latin typeface="Arial" charset="0"/>
              </a:rPr>
              <a:t>para</a:t>
            </a:r>
            <a:r>
              <a:rPr lang="en-US" sz="2000" dirty="0">
                <a:latin typeface="Arial" charset="0"/>
              </a:rPr>
              <a:t> </a:t>
            </a:r>
            <a:r>
              <a:rPr lang="en-US" sz="2000" dirty="0" err="1">
                <a:latin typeface="Arial" charset="0"/>
              </a:rPr>
              <a:t>pedagang</a:t>
            </a:r>
            <a:r>
              <a:rPr lang="en-US" sz="2000" dirty="0">
                <a:latin typeface="Arial" charset="0"/>
              </a:rPr>
              <a:t> (merchant), </a:t>
            </a:r>
          </a:p>
          <a:p>
            <a:pPr marL="274638" indent="-274638" algn="just">
              <a:lnSpc>
                <a:spcPct val="110000"/>
              </a:lnSpc>
              <a:buFontTx/>
              <a:buChar char="•"/>
            </a:pPr>
            <a:r>
              <a:rPr lang="en-US" sz="2000" dirty="0" err="1">
                <a:latin typeface="Arial" charset="0"/>
              </a:rPr>
              <a:t>Sistem</a:t>
            </a:r>
            <a:r>
              <a:rPr lang="en-US" sz="2000" dirty="0">
                <a:latin typeface="Arial" charset="0"/>
              </a:rPr>
              <a:t> </a:t>
            </a:r>
            <a:r>
              <a:rPr lang="en-US" sz="2000" dirty="0" err="1">
                <a:latin typeface="Arial" charset="0"/>
              </a:rPr>
              <a:t>pemerintahan</a:t>
            </a:r>
            <a:r>
              <a:rPr lang="en-US" sz="2000" dirty="0">
                <a:latin typeface="Arial" charset="0"/>
              </a:rPr>
              <a:t> </a:t>
            </a:r>
            <a:r>
              <a:rPr lang="en-US" sz="2000" dirty="0" err="1">
                <a:latin typeface="Arial" charset="0"/>
              </a:rPr>
              <a:t>terpusat</a:t>
            </a:r>
            <a:r>
              <a:rPr lang="en-US" sz="2000" dirty="0">
                <a:latin typeface="Arial" charset="0"/>
              </a:rPr>
              <a:t>, </a:t>
            </a:r>
            <a:r>
              <a:rPr lang="en-US" sz="2000" dirty="0" err="1">
                <a:latin typeface="Arial" charset="0"/>
              </a:rPr>
              <a:t>dengan</a:t>
            </a:r>
            <a:r>
              <a:rPr lang="en-US" sz="2000" dirty="0">
                <a:latin typeface="Arial" charset="0"/>
              </a:rPr>
              <a:t> </a:t>
            </a:r>
            <a:r>
              <a:rPr lang="en-US" sz="2000" dirty="0" err="1">
                <a:latin typeface="Arial" charset="0"/>
              </a:rPr>
              <a:t>konsep</a:t>
            </a:r>
            <a:r>
              <a:rPr lang="en-US" sz="2000" dirty="0">
                <a:latin typeface="Arial" charset="0"/>
              </a:rPr>
              <a:t> </a:t>
            </a:r>
            <a:r>
              <a:rPr lang="en-US" sz="2000" dirty="0" err="1">
                <a:latin typeface="Arial" charset="0"/>
              </a:rPr>
              <a:t>monoloyalitas</a:t>
            </a:r>
            <a:r>
              <a:rPr lang="en-US" sz="2000" dirty="0">
                <a:latin typeface="Arial" charset="0"/>
              </a:rPr>
              <a:t>, </a:t>
            </a:r>
            <a:r>
              <a:rPr lang="en-US" sz="2000" dirty="0" err="1">
                <a:latin typeface="Arial" charset="0"/>
              </a:rPr>
              <a:t>gerak</a:t>
            </a:r>
            <a:r>
              <a:rPr lang="en-US" sz="2000" dirty="0">
                <a:latin typeface="Arial" charset="0"/>
              </a:rPr>
              <a:t> </a:t>
            </a:r>
            <a:r>
              <a:rPr lang="en-US" sz="2000" dirty="0" err="1">
                <a:latin typeface="Arial" charset="0"/>
              </a:rPr>
              <a:t>langkah</a:t>
            </a:r>
            <a:r>
              <a:rPr lang="en-US" sz="2000" dirty="0">
                <a:latin typeface="Arial" charset="0"/>
              </a:rPr>
              <a:t> </a:t>
            </a:r>
            <a:r>
              <a:rPr lang="en-US" sz="2000" dirty="0" err="1">
                <a:latin typeface="Arial" charset="0"/>
              </a:rPr>
              <a:t>kaum</a:t>
            </a:r>
            <a:r>
              <a:rPr lang="en-US" sz="2000" dirty="0">
                <a:latin typeface="Arial" charset="0"/>
              </a:rPr>
              <a:t> </a:t>
            </a:r>
            <a:r>
              <a:rPr lang="en-US" sz="2000" dirty="0" err="1">
                <a:latin typeface="Arial" charset="0"/>
              </a:rPr>
              <a:t>kritis</a:t>
            </a:r>
            <a:r>
              <a:rPr lang="en-US" sz="2000" dirty="0">
                <a:latin typeface="Arial" charset="0"/>
              </a:rPr>
              <a:t> </a:t>
            </a:r>
            <a:r>
              <a:rPr lang="en-US" sz="2000" dirty="0" err="1">
                <a:latin typeface="Arial" charset="0"/>
              </a:rPr>
              <a:t>sangat</a:t>
            </a:r>
            <a:r>
              <a:rPr lang="en-US" sz="2000" dirty="0">
                <a:latin typeface="Arial" charset="0"/>
              </a:rPr>
              <a:t> </a:t>
            </a:r>
            <a:r>
              <a:rPr lang="en-US" sz="2000" dirty="0" err="1">
                <a:latin typeface="Arial" charset="0"/>
              </a:rPr>
              <a:t>dibatasi</a:t>
            </a:r>
            <a:endParaRPr lang="id-ID" sz="2000" dirty="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6"/>
          <p:cNvSpPr txBox="1">
            <a:spLocks noChangeArrowheads="1"/>
          </p:cNvSpPr>
          <p:nvPr/>
        </p:nvSpPr>
        <p:spPr bwMode="auto">
          <a:xfrm>
            <a:off x="914400" y="381000"/>
            <a:ext cx="7162800" cy="1077218"/>
          </a:xfrm>
          <a:prstGeom prst="rect">
            <a:avLst/>
          </a:prstGeom>
          <a:noFill/>
          <a:ln w="9525">
            <a:noFill/>
            <a:miter lim="800000"/>
            <a:headEnd/>
            <a:tailEnd/>
          </a:ln>
        </p:spPr>
        <p:txBody>
          <a:bodyPr wrap="square">
            <a:spAutoFit/>
          </a:bodyPr>
          <a:lstStyle/>
          <a:p>
            <a:pPr algn="ctr">
              <a:spcBef>
                <a:spcPct val="50000"/>
              </a:spcBef>
            </a:pPr>
            <a:r>
              <a:rPr lang="en-US" sz="3200" b="1" dirty="0">
                <a:latin typeface="Arial" charset="0"/>
              </a:rPr>
              <a:t>NEGARA PENDUKUNG UTAMA SISTEM EKONOMI MERKANTILIS </a:t>
            </a:r>
          </a:p>
        </p:txBody>
      </p:sp>
      <p:sp>
        <p:nvSpPr>
          <p:cNvPr id="11267" name="Text Box 7"/>
          <p:cNvSpPr txBox="1">
            <a:spLocks noChangeArrowheads="1"/>
          </p:cNvSpPr>
          <p:nvPr/>
        </p:nvSpPr>
        <p:spPr bwMode="auto">
          <a:xfrm>
            <a:off x="685800" y="2060575"/>
            <a:ext cx="7619999" cy="2462213"/>
          </a:xfrm>
          <a:prstGeom prst="rect">
            <a:avLst/>
          </a:prstGeom>
          <a:noFill/>
          <a:ln w="9525">
            <a:noFill/>
            <a:miter lim="800000"/>
            <a:headEnd/>
            <a:tailEnd/>
          </a:ln>
        </p:spPr>
        <p:txBody>
          <a:bodyPr wrap="square">
            <a:spAutoFit/>
          </a:bodyPr>
          <a:lstStyle/>
          <a:p>
            <a:pPr marL="274638" indent="-274638" algn="just">
              <a:lnSpc>
                <a:spcPct val="110000"/>
              </a:lnSpc>
              <a:buFontTx/>
              <a:buChar char="•"/>
            </a:pPr>
            <a:r>
              <a:rPr lang="en-US" sz="2800" dirty="0" err="1">
                <a:latin typeface="Arial" charset="0"/>
              </a:rPr>
              <a:t>Inggris</a:t>
            </a:r>
            <a:r>
              <a:rPr lang="en-US" sz="2800" dirty="0">
                <a:latin typeface="Arial" charset="0"/>
              </a:rPr>
              <a:t> </a:t>
            </a:r>
            <a:r>
              <a:rPr lang="en-US" sz="2800" dirty="0" err="1">
                <a:latin typeface="Arial" charset="0"/>
              </a:rPr>
              <a:t>di</a:t>
            </a:r>
            <a:r>
              <a:rPr lang="en-US" sz="2800" dirty="0">
                <a:latin typeface="Arial" charset="0"/>
              </a:rPr>
              <a:t> </a:t>
            </a:r>
            <a:r>
              <a:rPr lang="en-US" sz="2800" dirty="0" err="1">
                <a:latin typeface="Arial" charset="0"/>
              </a:rPr>
              <a:t>masa</a:t>
            </a:r>
            <a:r>
              <a:rPr lang="en-US" sz="2800" dirty="0">
                <a:latin typeface="Arial" charset="0"/>
              </a:rPr>
              <a:t> </a:t>
            </a:r>
            <a:r>
              <a:rPr lang="en-US" sz="2800" dirty="0" err="1">
                <a:latin typeface="Arial" charset="0"/>
              </a:rPr>
              <a:t>kekuasaan</a:t>
            </a:r>
            <a:r>
              <a:rPr lang="en-US" sz="2800" dirty="0">
                <a:latin typeface="Arial" charset="0"/>
              </a:rPr>
              <a:t> </a:t>
            </a:r>
            <a:r>
              <a:rPr lang="en-US" sz="2800" dirty="0" err="1">
                <a:latin typeface="Arial" charset="0"/>
              </a:rPr>
              <a:t>Ratu</a:t>
            </a:r>
            <a:r>
              <a:rPr lang="en-US" sz="2800" dirty="0">
                <a:latin typeface="Arial" charset="0"/>
              </a:rPr>
              <a:t> Elizabeth</a:t>
            </a:r>
          </a:p>
          <a:p>
            <a:pPr marL="274638" indent="-274638" algn="just">
              <a:lnSpc>
                <a:spcPct val="110000"/>
              </a:lnSpc>
              <a:buFontTx/>
              <a:buChar char="•"/>
            </a:pPr>
            <a:r>
              <a:rPr lang="en-US" sz="2800" dirty="0" err="1">
                <a:latin typeface="Arial" charset="0"/>
              </a:rPr>
              <a:t>Perancis</a:t>
            </a:r>
            <a:r>
              <a:rPr lang="en-US" sz="2800" dirty="0">
                <a:latin typeface="Arial" charset="0"/>
              </a:rPr>
              <a:t> </a:t>
            </a:r>
            <a:r>
              <a:rPr lang="en-US" sz="2800" dirty="0" err="1">
                <a:latin typeface="Arial" charset="0"/>
              </a:rPr>
              <a:t>jaman</a:t>
            </a:r>
            <a:r>
              <a:rPr lang="en-US" sz="2800" dirty="0">
                <a:latin typeface="Arial" charset="0"/>
              </a:rPr>
              <a:t> </a:t>
            </a:r>
            <a:r>
              <a:rPr lang="en-US" sz="2800" dirty="0" err="1">
                <a:latin typeface="Arial" charset="0"/>
              </a:rPr>
              <a:t>pemerintahan</a:t>
            </a:r>
            <a:r>
              <a:rPr lang="en-US" sz="2800" dirty="0">
                <a:latin typeface="Arial" charset="0"/>
              </a:rPr>
              <a:t> raja Louis IV</a:t>
            </a:r>
          </a:p>
          <a:p>
            <a:pPr marL="274638" indent="-274638" algn="just">
              <a:lnSpc>
                <a:spcPct val="110000"/>
              </a:lnSpc>
              <a:buFontTx/>
              <a:buChar char="•"/>
            </a:pPr>
            <a:r>
              <a:rPr lang="en-US" sz="2800" dirty="0" err="1">
                <a:latin typeface="Arial" charset="0"/>
              </a:rPr>
              <a:t>Rusia</a:t>
            </a:r>
            <a:r>
              <a:rPr lang="en-US" sz="2800" dirty="0">
                <a:latin typeface="Arial" charset="0"/>
              </a:rPr>
              <a:t> </a:t>
            </a:r>
            <a:r>
              <a:rPr lang="en-US" sz="2800" dirty="0" err="1">
                <a:latin typeface="Arial" charset="0"/>
              </a:rPr>
              <a:t>jaman</a:t>
            </a:r>
            <a:r>
              <a:rPr lang="en-US" sz="2800" dirty="0">
                <a:latin typeface="Arial" charset="0"/>
              </a:rPr>
              <a:t> </a:t>
            </a:r>
            <a:r>
              <a:rPr lang="id-ID" sz="2800" dirty="0">
                <a:latin typeface="Arial" charset="0"/>
              </a:rPr>
              <a:t>Peter the Great</a:t>
            </a:r>
            <a:endParaRPr lang="en-US" sz="2800" dirty="0">
              <a:latin typeface="Arial" charset="0"/>
            </a:endParaRPr>
          </a:p>
          <a:p>
            <a:pPr marL="274638" indent="-274638" algn="just">
              <a:lnSpc>
                <a:spcPct val="110000"/>
              </a:lnSpc>
              <a:buFontTx/>
              <a:buChar char="•"/>
            </a:pPr>
            <a:r>
              <a:rPr lang="en-US" sz="2800" dirty="0" err="1">
                <a:latin typeface="Arial" charset="0"/>
              </a:rPr>
              <a:t>Jerman</a:t>
            </a:r>
            <a:r>
              <a:rPr lang="en-US" sz="2800" dirty="0">
                <a:latin typeface="Arial" charset="0"/>
              </a:rPr>
              <a:t>/</a:t>
            </a:r>
            <a:r>
              <a:rPr lang="en-US" sz="2800" dirty="0" err="1">
                <a:latin typeface="Arial" charset="0"/>
              </a:rPr>
              <a:t>Prusia</a:t>
            </a:r>
            <a:r>
              <a:rPr lang="en-US" sz="2800" dirty="0">
                <a:latin typeface="Arial" charset="0"/>
              </a:rPr>
              <a:t> </a:t>
            </a:r>
            <a:r>
              <a:rPr lang="en-US" sz="2800" dirty="0" err="1">
                <a:latin typeface="Arial" charset="0"/>
              </a:rPr>
              <a:t>di</a:t>
            </a:r>
            <a:r>
              <a:rPr lang="en-US" sz="2800" dirty="0">
                <a:latin typeface="Arial" charset="0"/>
              </a:rPr>
              <a:t> </a:t>
            </a:r>
            <a:r>
              <a:rPr lang="en-US" sz="2800" dirty="0" err="1">
                <a:latin typeface="Arial" charset="0"/>
              </a:rPr>
              <a:t>masa</a:t>
            </a:r>
            <a:r>
              <a:rPr lang="en-US" sz="2800" dirty="0">
                <a:latin typeface="Arial" charset="0"/>
              </a:rPr>
              <a:t> Frederick the Great</a:t>
            </a:r>
          </a:p>
          <a:p>
            <a:pPr marL="274638" indent="-274638" algn="just">
              <a:lnSpc>
                <a:spcPct val="110000"/>
              </a:lnSpc>
              <a:buFontTx/>
              <a:buChar char="•"/>
            </a:pPr>
            <a:r>
              <a:rPr lang="en-US" sz="2800" dirty="0" err="1">
                <a:latin typeface="Arial" charset="0"/>
              </a:rPr>
              <a:t>Spanyol</a:t>
            </a:r>
            <a:r>
              <a:rPr lang="en-US" sz="2800" dirty="0">
                <a:latin typeface="Arial" charset="0"/>
              </a:rPr>
              <a:t>, </a:t>
            </a:r>
            <a:r>
              <a:rPr lang="en-US" sz="2800" dirty="0" err="1">
                <a:latin typeface="Arial" charset="0"/>
              </a:rPr>
              <a:t>Belanda</a:t>
            </a:r>
            <a:r>
              <a:rPr lang="en-US" sz="2800" dirty="0">
                <a:latin typeface="Arial" charset="0"/>
              </a:rPr>
              <a:t>, Austria</a:t>
            </a:r>
            <a:endParaRPr lang="id-ID" sz="2800" dirty="0">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6"/>
          <p:cNvSpPr txBox="1">
            <a:spLocks noChangeArrowheads="1"/>
          </p:cNvSpPr>
          <p:nvPr/>
        </p:nvSpPr>
        <p:spPr bwMode="auto">
          <a:xfrm>
            <a:off x="1042988" y="1557338"/>
            <a:ext cx="6985000" cy="4334520"/>
          </a:xfrm>
          <a:prstGeom prst="rect">
            <a:avLst/>
          </a:prstGeom>
          <a:noFill/>
          <a:ln w="9525">
            <a:noFill/>
            <a:miter lim="800000"/>
            <a:headEnd/>
            <a:tailEnd/>
          </a:ln>
        </p:spPr>
        <p:txBody>
          <a:bodyPr>
            <a:spAutoFit/>
          </a:bodyPr>
          <a:lstStyle/>
          <a:p>
            <a:pPr marL="274638" indent="-274638" algn="just">
              <a:lnSpc>
                <a:spcPct val="110000"/>
              </a:lnSpc>
              <a:buFontTx/>
              <a:buChar char="•"/>
            </a:pPr>
            <a:r>
              <a:rPr lang="en-US" dirty="0">
                <a:latin typeface="Arial" charset="0"/>
              </a:rPr>
              <a:t>K</a:t>
            </a:r>
            <a:r>
              <a:rPr lang="id-ID" dirty="0">
                <a:latin typeface="Arial" charset="0"/>
              </a:rPr>
              <a:t>ekayaan negara yang melimpah yang dihasilkan dari kegiatan perdagangan hanya dapat dinikmati oleh para penguasa dan kaum pedagang. </a:t>
            </a:r>
            <a:endParaRPr lang="en-US" dirty="0">
              <a:latin typeface="Arial" charset="0"/>
            </a:endParaRPr>
          </a:p>
          <a:p>
            <a:pPr marL="274638" indent="-274638" algn="just">
              <a:lnSpc>
                <a:spcPct val="110000"/>
              </a:lnSpc>
              <a:buFontTx/>
              <a:buChar char="•"/>
            </a:pPr>
            <a:r>
              <a:rPr lang="id-ID" dirty="0">
                <a:latin typeface="Arial" charset="0"/>
              </a:rPr>
              <a:t>Sedangkan rakyat kebanyakan tetap hidup dalam kemiskinan, kekurangan dan kebodohan. </a:t>
            </a:r>
            <a:endParaRPr lang="en-US" dirty="0">
              <a:latin typeface="Arial" charset="0"/>
            </a:endParaRPr>
          </a:p>
          <a:p>
            <a:pPr marL="274638" indent="-274638" algn="just">
              <a:lnSpc>
                <a:spcPct val="110000"/>
              </a:lnSpc>
              <a:buFontTx/>
              <a:buChar char="•"/>
            </a:pPr>
            <a:r>
              <a:rPr lang="id-ID" dirty="0">
                <a:latin typeface="Arial" charset="0"/>
              </a:rPr>
              <a:t>Inilah yang mendorong seorang Profesor kelahiran Skotlandia, Dr. Adam Smith, berfikir keras. Buah pikiranya, yaitu buku setebal 1000 halaman yang berjudul An Inquiry into the Nature and Causes of the Wealth of Nations, diterbitkan pada tahun 1776. </a:t>
            </a:r>
            <a:endParaRPr lang="en-US" dirty="0">
              <a:latin typeface="Arial" charset="0"/>
            </a:endParaRPr>
          </a:p>
          <a:p>
            <a:pPr marL="274638" indent="-274638" algn="just">
              <a:lnSpc>
                <a:spcPct val="110000"/>
              </a:lnSpc>
              <a:buFontTx/>
              <a:buChar char="•"/>
            </a:pPr>
            <a:r>
              <a:rPr lang="id-ID" dirty="0">
                <a:latin typeface="Arial" charset="0"/>
              </a:rPr>
              <a:t>Buku ini dianggap sangat fenomenal karena berisikan pandangan-pandangan filosofis dan mendasar serta menyajikan formula umum bagaimana mencapai kesejahteraan yang riil yang diarasakan oleh setiap warga negara tanpa kecuali</a:t>
            </a:r>
            <a:r>
              <a:rPr lang="en-US" dirty="0">
                <a:latin typeface="Arial" charset="0"/>
              </a:rPr>
              <a:t>. </a:t>
            </a:r>
            <a:endParaRPr lang="id-ID" dirty="0">
              <a:latin typeface="Arial" charset="0"/>
            </a:endParaRPr>
          </a:p>
        </p:txBody>
      </p:sp>
      <p:sp>
        <p:nvSpPr>
          <p:cNvPr id="12291" name="Text Box 7"/>
          <p:cNvSpPr txBox="1">
            <a:spLocks noChangeArrowheads="1"/>
          </p:cNvSpPr>
          <p:nvPr/>
        </p:nvSpPr>
        <p:spPr bwMode="auto">
          <a:xfrm>
            <a:off x="1447800" y="370582"/>
            <a:ext cx="6477000" cy="1077218"/>
          </a:xfrm>
          <a:prstGeom prst="rect">
            <a:avLst/>
          </a:prstGeom>
          <a:noFill/>
          <a:ln w="9525">
            <a:noFill/>
            <a:miter lim="800000"/>
            <a:headEnd/>
            <a:tailEnd/>
          </a:ln>
        </p:spPr>
        <p:txBody>
          <a:bodyPr wrap="square">
            <a:spAutoFit/>
          </a:bodyPr>
          <a:lstStyle/>
          <a:p>
            <a:pPr algn="ctr">
              <a:spcBef>
                <a:spcPct val="50000"/>
              </a:spcBef>
            </a:pPr>
            <a:r>
              <a:rPr lang="en-US" sz="3200" b="1" dirty="0">
                <a:latin typeface="Arial" charset="0"/>
              </a:rPr>
              <a:t>KEPINCANGAN SISTEM EKONOMI MERKANTILISME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59" name="Text Box 47"/>
          <p:cNvSpPr txBox="1">
            <a:spLocks noChangeArrowheads="1"/>
          </p:cNvSpPr>
          <p:nvPr/>
        </p:nvSpPr>
        <p:spPr bwMode="auto">
          <a:xfrm>
            <a:off x="1219200" y="533400"/>
            <a:ext cx="6781800" cy="584775"/>
          </a:xfrm>
          <a:prstGeom prst="rect">
            <a:avLst/>
          </a:prstGeom>
          <a:noFill/>
          <a:ln w="9525">
            <a:noFill/>
            <a:miter lim="800000"/>
            <a:headEnd/>
            <a:tailEnd/>
          </a:ln>
          <a:effectLst/>
        </p:spPr>
        <p:txBody>
          <a:bodyPr wrap="square">
            <a:spAutoFit/>
          </a:bodyPr>
          <a:lstStyle/>
          <a:p>
            <a:pPr algn="ctr">
              <a:spcBef>
                <a:spcPct val="50000"/>
              </a:spcBef>
            </a:pPr>
            <a:r>
              <a:rPr lang="en-US" sz="3200" b="1" dirty="0">
                <a:latin typeface="Arial" charset="0"/>
              </a:rPr>
              <a:t>PEMIKIRAN EKONOMI KLASIK</a:t>
            </a:r>
          </a:p>
        </p:txBody>
      </p:sp>
      <p:sp>
        <p:nvSpPr>
          <p:cNvPr id="13362" name="Text Box 50"/>
          <p:cNvSpPr txBox="1">
            <a:spLocks noChangeArrowheads="1"/>
          </p:cNvSpPr>
          <p:nvPr/>
        </p:nvSpPr>
        <p:spPr bwMode="auto">
          <a:xfrm>
            <a:off x="1143000" y="1981200"/>
            <a:ext cx="6697663" cy="695325"/>
          </a:xfrm>
          <a:prstGeom prst="rect">
            <a:avLst/>
          </a:prstGeom>
          <a:noFill/>
          <a:ln w="9525">
            <a:noFill/>
            <a:miter lim="800000"/>
            <a:headEnd/>
            <a:tailEnd/>
          </a:ln>
          <a:effectLst/>
        </p:spPr>
        <p:txBody>
          <a:bodyPr>
            <a:spAutoFit/>
          </a:bodyPr>
          <a:lstStyle/>
          <a:p>
            <a:pPr algn="just">
              <a:lnSpc>
                <a:spcPct val="110000"/>
              </a:lnSpc>
            </a:pPr>
            <a:r>
              <a:rPr lang="id-ID" sz="1800">
                <a:latin typeface="Arial" charset="0"/>
              </a:rPr>
              <a:t>Pemikiran ekonomi klasik diawali dengan lahirnya</a:t>
            </a:r>
            <a:r>
              <a:rPr lang="en-US" sz="1800">
                <a:latin typeface="Arial" charset="0"/>
              </a:rPr>
              <a:t> buku karya Adam Smith pada tahun 1776</a:t>
            </a:r>
            <a:endParaRPr lang="id-ID" sz="1800">
              <a:latin typeface="Arial" charset="0"/>
            </a:endParaRPr>
          </a:p>
        </p:txBody>
      </p:sp>
      <p:sp>
        <p:nvSpPr>
          <p:cNvPr id="13364" name="Text Box 52"/>
          <p:cNvSpPr txBox="1">
            <a:spLocks noChangeArrowheads="1"/>
          </p:cNvSpPr>
          <p:nvPr/>
        </p:nvSpPr>
        <p:spPr bwMode="auto">
          <a:xfrm>
            <a:off x="1143000" y="2743200"/>
            <a:ext cx="6697663" cy="695325"/>
          </a:xfrm>
          <a:prstGeom prst="rect">
            <a:avLst/>
          </a:prstGeom>
          <a:noFill/>
          <a:ln w="9525">
            <a:noFill/>
            <a:miter lim="800000"/>
            <a:headEnd/>
            <a:tailEnd/>
          </a:ln>
          <a:effectLst/>
        </p:spPr>
        <p:txBody>
          <a:bodyPr>
            <a:spAutoFit/>
          </a:bodyPr>
          <a:lstStyle/>
          <a:p>
            <a:pPr algn="just">
              <a:lnSpc>
                <a:spcPct val="110000"/>
              </a:lnSpc>
            </a:pPr>
            <a:r>
              <a:rPr lang="en-US" sz="1800">
                <a:latin typeface="Arial" charset="0"/>
              </a:rPr>
              <a:t>Judul Buku: </a:t>
            </a:r>
            <a:r>
              <a:rPr lang="id-ID" sz="1800">
                <a:latin typeface="Arial" charset="0"/>
              </a:rPr>
              <a:t>An Inquiry into the Nature and Causes of the Wealth of Nations</a:t>
            </a:r>
            <a:r>
              <a:rPr lang="en-US" sz="1800">
                <a:latin typeface="Arial" charset="0"/>
              </a:rPr>
              <a:t> </a:t>
            </a:r>
            <a:endParaRPr lang="id-ID" sz="1800">
              <a:latin typeface="Arial" charset="0"/>
            </a:endParaRPr>
          </a:p>
        </p:txBody>
      </p:sp>
      <p:sp>
        <p:nvSpPr>
          <p:cNvPr id="13365" name="Text Box 53"/>
          <p:cNvSpPr txBox="1">
            <a:spLocks noChangeArrowheads="1"/>
          </p:cNvSpPr>
          <p:nvPr/>
        </p:nvSpPr>
        <p:spPr bwMode="auto">
          <a:xfrm>
            <a:off x="1143000" y="3581400"/>
            <a:ext cx="6697663" cy="996950"/>
          </a:xfrm>
          <a:prstGeom prst="rect">
            <a:avLst/>
          </a:prstGeom>
          <a:noFill/>
          <a:ln w="9525">
            <a:noFill/>
            <a:miter lim="800000"/>
            <a:headEnd/>
            <a:tailEnd/>
          </a:ln>
          <a:effectLst/>
        </p:spPr>
        <p:txBody>
          <a:bodyPr>
            <a:spAutoFit/>
          </a:bodyPr>
          <a:lstStyle/>
          <a:p>
            <a:pPr algn="just">
              <a:lnSpc>
                <a:spcPct val="110000"/>
              </a:lnSpc>
            </a:pPr>
            <a:r>
              <a:rPr lang="en-US" sz="1800">
                <a:latin typeface="Arial" charset="0"/>
              </a:rPr>
              <a:t>Isi Buku: pandangan filosofis tentang bagaimana mewujudkan masyarakat Inggris dan bangsa-bangsa lain di dunia yang adil dan sejahtera.</a:t>
            </a:r>
            <a:endParaRPr lang="id-ID" sz="180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62"/>
                                        </p:tgtEl>
                                        <p:attrNameLst>
                                          <p:attrName>style.visibility</p:attrName>
                                        </p:attrNameLst>
                                      </p:cBhvr>
                                      <p:to>
                                        <p:strVal val="visible"/>
                                      </p:to>
                                    </p:set>
                                    <p:anim calcmode="lin" valueType="num">
                                      <p:cBhvr additive="base">
                                        <p:cTn id="7" dur="500" fill="hold"/>
                                        <p:tgtEl>
                                          <p:spTgt spid="13362"/>
                                        </p:tgtEl>
                                        <p:attrNameLst>
                                          <p:attrName>ppt_x</p:attrName>
                                        </p:attrNameLst>
                                      </p:cBhvr>
                                      <p:tavLst>
                                        <p:tav tm="0">
                                          <p:val>
                                            <p:strVal val="#ppt_x"/>
                                          </p:val>
                                        </p:tav>
                                        <p:tav tm="100000">
                                          <p:val>
                                            <p:strVal val="#ppt_x"/>
                                          </p:val>
                                        </p:tav>
                                      </p:tavLst>
                                    </p:anim>
                                    <p:anim calcmode="lin" valueType="num">
                                      <p:cBhvr additive="base">
                                        <p:cTn id="8" dur="500" fill="hold"/>
                                        <p:tgtEl>
                                          <p:spTgt spid="133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64"/>
                                        </p:tgtEl>
                                        <p:attrNameLst>
                                          <p:attrName>style.visibility</p:attrName>
                                        </p:attrNameLst>
                                      </p:cBhvr>
                                      <p:to>
                                        <p:strVal val="visible"/>
                                      </p:to>
                                    </p:set>
                                    <p:anim calcmode="lin" valueType="num">
                                      <p:cBhvr additive="base">
                                        <p:cTn id="13" dur="500" fill="hold"/>
                                        <p:tgtEl>
                                          <p:spTgt spid="13364"/>
                                        </p:tgtEl>
                                        <p:attrNameLst>
                                          <p:attrName>ppt_x</p:attrName>
                                        </p:attrNameLst>
                                      </p:cBhvr>
                                      <p:tavLst>
                                        <p:tav tm="0">
                                          <p:val>
                                            <p:strVal val="#ppt_x"/>
                                          </p:val>
                                        </p:tav>
                                        <p:tav tm="100000">
                                          <p:val>
                                            <p:strVal val="#ppt_x"/>
                                          </p:val>
                                        </p:tav>
                                      </p:tavLst>
                                    </p:anim>
                                    <p:anim calcmode="lin" valueType="num">
                                      <p:cBhvr additive="base">
                                        <p:cTn id="14" dur="500" fill="hold"/>
                                        <p:tgtEl>
                                          <p:spTgt spid="1336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65"/>
                                        </p:tgtEl>
                                        <p:attrNameLst>
                                          <p:attrName>style.visibility</p:attrName>
                                        </p:attrNameLst>
                                      </p:cBhvr>
                                      <p:to>
                                        <p:strVal val="visible"/>
                                      </p:to>
                                    </p:set>
                                    <p:anim calcmode="lin" valueType="num">
                                      <p:cBhvr additive="base">
                                        <p:cTn id="19" dur="500" fill="hold"/>
                                        <p:tgtEl>
                                          <p:spTgt spid="13365"/>
                                        </p:tgtEl>
                                        <p:attrNameLst>
                                          <p:attrName>ppt_x</p:attrName>
                                        </p:attrNameLst>
                                      </p:cBhvr>
                                      <p:tavLst>
                                        <p:tav tm="0">
                                          <p:val>
                                            <p:strVal val="#ppt_x"/>
                                          </p:val>
                                        </p:tav>
                                        <p:tav tm="100000">
                                          <p:val>
                                            <p:strVal val="#ppt_x"/>
                                          </p:val>
                                        </p:tav>
                                      </p:tavLst>
                                    </p:anim>
                                    <p:anim calcmode="lin" valueType="num">
                                      <p:cBhvr additive="base">
                                        <p:cTn id="20" dur="500" fill="hold"/>
                                        <p:tgtEl>
                                          <p:spTgt spid="133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62" grpId="0"/>
      <p:bldP spid="13364" grpId="0"/>
      <p:bldP spid="13365" grpId="0"/>
    </p:bldLst>
  </p:timing>
</p:sld>
</file>

<file path=ppt/theme/theme1.xml><?xml version="1.0" encoding="utf-8"?>
<a:theme xmlns:a="http://schemas.openxmlformats.org/drawingml/2006/main" name="Ppt000002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Ppt0000025</Template>
  <TotalTime>360</TotalTime>
  <Words>1968</Words>
  <Application>Microsoft Office PowerPoint</Application>
  <PresentationFormat>On-screen Show (4:3)</PresentationFormat>
  <Paragraphs>148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Ppt0000025</vt:lpstr>
      <vt:lpstr>SEJARAH PEMIKIRAN EKONOMI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KELOMPOK KERJA INSENTIF DAN DISINSENTIF</dc:title>
  <dc:creator>Rizal Bahtiar</dc:creator>
  <cp:lastModifiedBy>Rizal Bahtiar</cp:lastModifiedBy>
  <cp:revision>57</cp:revision>
  <dcterms:created xsi:type="dcterms:W3CDTF">2010-09-21T04:49:43Z</dcterms:created>
  <dcterms:modified xsi:type="dcterms:W3CDTF">2011-03-23T15:07:05Z</dcterms:modified>
</cp:coreProperties>
</file>